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82585" autoAdjust="0"/>
  </p:normalViewPr>
  <p:slideViewPr>
    <p:cSldViewPr snapToGrid="0">
      <p:cViewPr varScale="1">
        <p:scale>
          <a:sx n="61" d="100"/>
          <a:sy n="61" d="100"/>
        </p:scale>
        <p:origin x="103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C1E30-D603-49CE-8663-1E120596D173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9038A-4B53-4196-B5C7-FFA19650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66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of these SNSs already provide a service to recommend friends, even though</a:t>
            </a:r>
          </a:p>
          <a:p>
            <a:r>
              <a:rPr lang="en-US" dirty="0" smtClean="0"/>
              <a:t>the method used is not disclosed, we believe that an FOF</a:t>
            </a:r>
          </a:p>
          <a:p>
            <a:r>
              <a:rPr lang="en-US" dirty="0" smtClean="0"/>
              <a:t>approach is mostly used.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9038A-4B53-4196-B5C7-FFA1965022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6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social network is an organization composed of nodes that are connected</a:t>
            </a:r>
          </a:p>
          <a:p>
            <a:r>
              <a:rPr lang="en-US" dirty="0" smtClean="0"/>
              <a:t>through one or more particular kind of interdependence, like</a:t>
            </a:r>
          </a:p>
          <a:p>
            <a:r>
              <a:rPr lang="en-US" dirty="0" smtClean="0"/>
              <a:t>values, ideas, interests, business, friendships, kinship,</a:t>
            </a:r>
          </a:p>
          <a:p>
            <a:r>
              <a:rPr lang="en-US" dirty="0" smtClean="0"/>
              <a:t>conflict, and trading [4], [5].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9038A-4B53-4196-B5C7-FFA1965022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68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indexes measure specific properties of a sub-graph</a:t>
            </a:r>
          </a:p>
          <a:p>
            <a:r>
              <a:rPr lang="en-US" dirty="0" smtClean="0"/>
              <a:t>composed by the nodes that are analyzed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9038A-4B53-4196-B5C7-FFA1965022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18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2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5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45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31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270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88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8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29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65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5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9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Graph-based Friend Recommendation System Using Genetic Algorithm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Sojharo</a:t>
            </a:r>
          </a:p>
          <a:p>
            <a:r>
              <a:rPr lang="en-US" dirty="0" smtClean="0"/>
              <a:t>Computational Intelligence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0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the concept clustering coefficient</a:t>
            </a:r>
          </a:p>
          <a:p>
            <a:pPr lvl="1"/>
            <a:r>
              <a:rPr lang="en-US" dirty="0" smtClean="0"/>
              <a:t>It is more probable that you know a friend of your friend than any other random person</a:t>
            </a:r>
          </a:p>
          <a:p>
            <a:r>
              <a:rPr lang="en-US" dirty="0" smtClean="0"/>
              <a:t>Restricted to select nodes adjacent to each node that is adjacent to central node (</a:t>
            </a:r>
            <a:r>
              <a:rPr lang="en-US" b="1" dirty="0" smtClean="0"/>
              <a:t>vi</a:t>
            </a:r>
            <a:r>
              <a:rPr lang="en-US" dirty="0" smtClean="0"/>
              <a:t> in our case)</a:t>
            </a:r>
          </a:p>
          <a:p>
            <a:r>
              <a:rPr lang="en-US" dirty="0" smtClean="0"/>
              <a:t>All nodes that can be reached in two hops are considered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4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819" y="380623"/>
            <a:ext cx="6256188" cy="6137869"/>
          </a:xfrm>
        </p:spPr>
      </p:pic>
    </p:spTree>
    <p:extLst>
      <p:ext uri="{BB962C8B-B14F-4D97-AF65-F5344CB8AC3E}">
        <p14:creationId xmlns:p14="http://schemas.microsoft.com/office/powerpoint/2010/main" val="1303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Ordering mechanism uses</a:t>
            </a:r>
          </a:p>
          <a:p>
            <a:pPr lvl="1"/>
            <a:r>
              <a:rPr lang="en-US" dirty="0" smtClean="0"/>
              <a:t>One numeric value related to each node to be ordered</a:t>
            </a:r>
          </a:p>
          <a:p>
            <a:r>
              <a:rPr lang="en-US" dirty="0" smtClean="0"/>
              <a:t>This indexing value is a result of a process that measures</a:t>
            </a:r>
          </a:p>
          <a:p>
            <a:pPr lvl="1"/>
            <a:r>
              <a:rPr lang="en-US" dirty="0" smtClean="0"/>
              <a:t>Interaction strength between that node and central node </a:t>
            </a:r>
            <a:r>
              <a:rPr lang="en-US" b="1" dirty="0" smtClean="0"/>
              <a:t>(node vi)</a:t>
            </a:r>
            <a:endParaRPr lang="en-US" dirty="0" smtClean="0"/>
          </a:p>
          <a:p>
            <a:r>
              <a:rPr lang="en-US" dirty="0" smtClean="0"/>
              <a:t>The measurement of this interaction is result of</a:t>
            </a:r>
          </a:p>
          <a:p>
            <a:pPr lvl="1"/>
            <a:r>
              <a:rPr lang="en-US" dirty="0" smtClean="0"/>
              <a:t>A weighted average among three independent indexes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Index: Common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as number of adjacent nodes that are linked at the same time to </a:t>
            </a:r>
            <a:r>
              <a:rPr lang="en-US" b="1" dirty="0" smtClean="0"/>
              <a:t>node </a:t>
            </a:r>
            <a:r>
              <a:rPr lang="en-US" b="1" dirty="0" err="1" smtClean="0"/>
              <a:t>i</a:t>
            </a:r>
            <a:r>
              <a:rPr lang="en-US" dirty="0" smtClean="0"/>
              <a:t> and </a:t>
            </a:r>
            <a:r>
              <a:rPr lang="en-US" b="1" dirty="0" smtClean="0"/>
              <a:t>node j</a:t>
            </a:r>
          </a:p>
          <a:p>
            <a:r>
              <a:rPr lang="en-US" dirty="0" err="1" smtClean="0"/>
              <a:t>i</a:t>
            </a:r>
            <a:r>
              <a:rPr lang="en-US" dirty="0" smtClean="0"/>
              <a:t> is center node </a:t>
            </a:r>
            <a:r>
              <a:rPr lang="en-US" b="1" dirty="0" smtClean="0"/>
              <a:t>(our node vi)</a:t>
            </a:r>
            <a:r>
              <a:rPr lang="en-US" dirty="0" smtClean="0"/>
              <a:t> and j is the node being ordered</a:t>
            </a:r>
          </a:p>
          <a:p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784" y="3552420"/>
            <a:ext cx="6124833" cy="18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6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Index: Density of the result of first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the cohesion level inside the group formed by common friends of person </a:t>
            </a:r>
            <a:r>
              <a:rPr lang="en-US" dirty="0" err="1" smtClean="0"/>
              <a:t>i</a:t>
            </a:r>
            <a:r>
              <a:rPr lang="en-US" dirty="0" smtClean="0"/>
              <a:t> and person j</a:t>
            </a:r>
          </a:p>
          <a:p>
            <a:r>
              <a:rPr lang="en-US" dirty="0" smtClean="0"/>
              <a:t>If the value is small, then people inside this group are not well-related</a:t>
            </a:r>
          </a:p>
          <a:p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563" y="3559246"/>
            <a:ext cx="4535233" cy="163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82" y="349627"/>
            <a:ext cx="8198438" cy="6190658"/>
          </a:xfrm>
        </p:spPr>
      </p:pic>
    </p:spTree>
    <p:extLst>
      <p:ext uri="{BB962C8B-B14F-4D97-AF65-F5344CB8AC3E}">
        <p14:creationId xmlns:p14="http://schemas.microsoft.com/office/powerpoint/2010/main" val="37360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Index: Variation of Second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the density of the group formed by the adjacent vertices of node </a:t>
            </a:r>
            <a:r>
              <a:rPr lang="en-US" dirty="0" err="1" smtClean="0"/>
              <a:t>i</a:t>
            </a:r>
            <a:r>
              <a:rPr lang="en-US" dirty="0" smtClean="0"/>
              <a:t> and node j</a:t>
            </a:r>
          </a:p>
          <a:p>
            <a:r>
              <a:rPr lang="en-US" dirty="0" smtClean="0"/>
              <a:t>Instead of Intersection, it takes Union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299" y="3560383"/>
            <a:ext cx="4339401" cy="138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2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Index: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the cohesion between the ‘big’ set formed by friends of </a:t>
            </a:r>
            <a:r>
              <a:rPr lang="en-US" dirty="0" err="1" smtClean="0"/>
              <a:t>i</a:t>
            </a:r>
            <a:r>
              <a:rPr lang="en-US" dirty="0" smtClean="0"/>
              <a:t> and friends of j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Work Environment</a:t>
            </a:r>
          </a:p>
          <a:p>
            <a:pPr lvl="1"/>
            <a:r>
              <a:rPr lang="en-US" dirty="0" smtClean="0"/>
              <a:t>School</a:t>
            </a:r>
          </a:p>
          <a:p>
            <a:r>
              <a:rPr lang="en-US" dirty="0" smtClean="0"/>
              <a:t>Our friends in same big set may not be our common friends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799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Procedure to combine multiple indexes (three) into single value</a:t>
            </a:r>
          </a:p>
          <a:p>
            <a:r>
              <a:rPr lang="en-US" dirty="0" smtClean="0"/>
              <a:t>This value is used to obtain final set of ordered results for the recommendation system</a:t>
            </a:r>
          </a:p>
          <a:p>
            <a:r>
              <a:rPr lang="en-US" dirty="0" smtClean="0"/>
              <a:t>Procedure to obtain this value is to use </a:t>
            </a:r>
            <a:r>
              <a:rPr lang="en-US" b="1" dirty="0" smtClean="0"/>
              <a:t>weighted average</a:t>
            </a:r>
            <a:r>
              <a:rPr lang="en-US" dirty="0" smtClean="0"/>
              <a:t> among indexes</a:t>
            </a:r>
          </a:p>
          <a:p>
            <a:r>
              <a:rPr lang="en-US" dirty="0" smtClean="0"/>
              <a:t>Weight calibration of each single index must be adjusted to get </a:t>
            </a:r>
            <a:r>
              <a:rPr lang="en-US" b="1" dirty="0" smtClean="0"/>
              <a:t>optimized result</a:t>
            </a:r>
          </a:p>
          <a:p>
            <a:r>
              <a:rPr lang="en-US" dirty="0" smtClean="0"/>
              <a:t>optimization means classifying the most important users in</a:t>
            </a:r>
          </a:p>
          <a:p>
            <a:r>
              <a:rPr lang="en-US" dirty="0" smtClean="0"/>
              <a:t>the beginning of the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20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Importance of suggested friend depends on the user</a:t>
            </a:r>
          </a:p>
          <a:p>
            <a:r>
              <a:rPr lang="en-US" dirty="0" smtClean="0"/>
              <a:t>Optimization function must consider existing relationship of user</a:t>
            </a:r>
          </a:p>
          <a:p>
            <a:r>
              <a:rPr lang="en-US" dirty="0" smtClean="0"/>
              <a:t>Modification is proposed in filtering process</a:t>
            </a:r>
          </a:p>
          <a:p>
            <a:pPr lvl="1"/>
            <a:r>
              <a:rPr lang="en-US" dirty="0" smtClean="0"/>
              <a:t>Also include the nodes directly connected to central node </a:t>
            </a:r>
            <a:r>
              <a:rPr lang="en-US" b="1" dirty="0" smtClean="0"/>
              <a:t>(node vi)</a:t>
            </a:r>
          </a:p>
          <a:p>
            <a:r>
              <a:rPr lang="en-US" dirty="0" smtClean="0"/>
              <a:t>Fitness function uses classification of these nodes as a measure rightness</a:t>
            </a:r>
          </a:p>
          <a:p>
            <a:r>
              <a:rPr lang="en-US" dirty="0" smtClean="0"/>
              <a:t>Since the ordering procedure defines positions to each node, the mean positions of these nodes that are already related to the central node, is the fitness function value.</a:t>
            </a:r>
          </a:p>
          <a:p>
            <a:r>
              <a:rPr lang="en-US" dirty="0" smtClean="0"/>
              <a:t>The smaller this value is the better is the weighting set being considered.</a:t>
            </a:r>
          </a:p>
        </p:txBody>
      </p:sp>
    </p:spTree>
    <p:extLst>
      <p:ext uri="{BB962C8B-B14F-4D97-AF65-F5344CB8AC3E}">
        <p14:creationId xmlns:p14="http://schemas.microsoft.com/office/powerpoint/2010/main" val="364367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Friend Recommendation System based on topology of network graphs</a:t>
            </a:r>
          </a:p>
          <a:p>
            <a:r>
              <a:rPr lang="en-US" dirty="0" smtClean="0"/>
              <a:t>Oro-</a:t>
            </a:r>
            <a:r>
              <a:rPr lang="en-US" dirty="0" err="1" smtClean="0"/>
              <a:t>Aro</a:t>
            </a:r>
            <a:r>
              <a:rPr lang="en-US" dirty="0" smtClean="0"/>
              <a:t>, a local social Network was used in experiment</a:t>
            </a:r>
          </a:p>
          <a:p>
            <a:r>
              <a:rPr lang="en-US" dirty="0" smtClean="0"/>
              <a:t>Algorithm to analyze the sub-graph</a:t>
            </a:r>
          </a:p>
          <a:p>
            <a:pPr lvl="1"/>
            <a:r>
              <a:rPr lang="en-US" dirty="0" smtClean="0"/>
              <a:t>Of a user </a:t>
            </a:r>
            <a:r>
              <a:rPr lang="en-US" b="1" dirty="0" smtClean="0"/>
              <a:t>A</a:t>
            </a:r>
            <a:r>
              <a:rPr lang="en-US" dirty="0" smtClean="0"/>
              <a:t> and all others connected with user </a:t>
            </a:r>
            <a:r>
              <a:rPr lang="en-US" b="1" dirty="0" smtClean="0"/>
              <a:t>A</a:t>
            </a:r>
          </a:p>
          <a:p>
            <a:pPr lvl="1"/>
            <a:r>
              <a:rPr lang="en-US" dirty="0" smtClean="0"/>
              <a:t>Separated by tree (often two) degree of separation</a:t>
            </a:r>
          </a:p>
          <a:p>
            <a:pPr lvl="1"/>
            <a:r>
              <a:rPr lang="en-US" dirty="0" smtClean="0"/>
              <a:t>Using patterns to find users with similar behavior as of user </a:t>
            </a:r>
            <a:r>
              <a:rPr lang="en-US" b="1" dirty="0" smtClean="0"/>
              <a:t>A</a:t>
            </a:r>
            <a:endParaRPr lang="en-US" dirty="0" smtClean="0"/>
          </a:p>
          <a:p>
            <a:r>
              <a:rPr lang="en-US" dirty="0" smtClean="0"/>
              <a:t>Based on analysis of user A’s friends network and Friends Of Friends (FOF)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1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Calibration Step is our optimization problem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 smtClean="0"/>
              <a:t>Ii</a:t>
            </a:r>
            <a:r>
              <a:rPr lang="en-US" b="1" i="1" dirty="0" smtClean="0"/>
              <a:t> </a:t>
            </a:r>
            <a:r>
              <a:rPr lang="en-US" dirty="0" smtClean="0"/>
              <a:t>represents the index</a:t>
            </a:r>
          </a:p>
          <a:p>
            <a:r>
              <a:rPr lang="en-US" i="1" dirty="0" err="1" smtClean="0"/>
              <a:t>wi</a:t>
            </a:r>
            <a:r>
              <a:rPr lang="en-US" dirty="0" smtClean="0"/>
              <a:t> represents the weights given to each index</a:t>
            </a:r>
          </a:p>
          <a:p>
            <a:r>
              <a:rPr lang="en-US" dirty="0" smtClean="0"/>
              <a:t>We need to optimize </a:t>
            </a:r>
            <a:r>
              <a:rPr lang="en-US" smtClean="0"/>
              <a:t>these weights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66" y="2371778"/>
            <a:ext cx="10173730" cy="94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alexwykoff.com/ac4d/303/finalblogpost/CoffeeRouletteDiagra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979" y="1825625"/>
            <a:ext cx="672604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94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Recommendation Systems?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Rise of E-Commerce</a:t>
            </a:r>
          </a:p>
          <a:p>
            <a:r>
              <a:rPr lang="en-US" dirty="0" smtClean="0"/>
              <a:t>Successful recommendations increase sell</a:t>
            </a:r>
          </a:p>
          <a:p>
            <a:pPr lvl="1"/>
            <a:r>
              <a:rPr lang="en-US" dirty="0" smtClean="0"/>
              <a:t>E.g. people who bought ‘English Grammar’ also bought ‘Everyday English’</a:t>
            </a:r>
          </a:p>
          <a:p>
            <a:r>
              <a:rPr lang="en-US" dirty="0" smtClean="0"/>
              <a:t>Based on previous knowledge</a:t>
            </a:r>
          </a:p>
          <a:p>
            <a:r>
              <a:rPr lang="en-US" dirty="0" smtClean="0"/>
              <a:t>Product, service, friend recommendation</a:t>
            </a:r>
          </a:p>
          <a:p>
            <a:pPr lvl="1"/>
            <a:r>
              <a:rPr lang="en-US" dirty="0" smtClean="0"/>
              <a:t>Growing in both commercial and academic research interest</a:t>
            </a:r>
          </a:p>
        </p:txBody>
      </p:sp>
    </p:spTree>
    <p:extLst>
      <p:ext uri="{BB962C8B-B14F-4D97-AF65-F5344CB8AC3E}">
        <p14:creationId xmlns:p14="http://schemas.microsoft.com/office/powerpoint/2010/main" val="13611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Oro-</a:t>
            </a:r>
            <a:r>
              <a:rPr lang="en-US" dirty="0" err="1" smtClean="0"/>
              <a:t>Aro</a:t>
            </a:r>
            <a:r>
              <a:rPr lang="en-US" dirty="0" smtClean="0"/>
              <a:t> Social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634 nodes (Users)</a:t>
            </a:r>
          </a:p>
          <a:p>
            <a:r>
              <a:rPr lang="en-US" dirty="0" smtClean="0"/>
              <a:t>5076 edges</a:t>
            </a:r>
          </a:p>
          <a:p>
            <a:r>
              <a:rPr lang="en-US" dirty="0" smtClean="0"/>
              <a:t>Preprocessing was applied on data</a:t>
            </a:r>
          </a:p>
          <a:p>
            <a:pPr lvl="1"/>
            <a:r>
              <a:rPr lang="en-US" dirty="0" smtClean="0"/>
              <a:t>Used filter to remove all </a:t>
            </a:r>
            <a:r>
              <a:rPr lang="en-US" b="1" dirty="0" smtClean="0"/>
              <a:t>one-way</a:t>
            </a:r>
            <a:r>
              <a:rPr lang="en-US" dirty="0" smtClean="0"/>
              <a:t> relationships</a:t>
            </a:r>
          </a:p>
          <a:p>
            <a:pPr lvl="1"/>
            <a:r>
              <a:rPr lang="en-US" dirty="0" smtClean="0"/>
              <a:t>Reduced by 29% number of edge</a:t>
            </a:r>
          </a:p>
        </p:txBody>
      </p:sp>
    </p:spTree>
    <p:extLst>
      <p:ext uri="{BB962C8B-B14F-4D97-AF65-F5344CB8AC3E}">
        <p14:creationId xmlns:p14="http://schemas.microsoft.com/office/powerpoint/2010/main" val="125038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505" y="365125"/>
            <a:ext cx="6275522" cy="6301835"/>
          </a:xfrm>
        </p:spPr>
      </p:pic>
    </p:spTree>
    <p:extLst>
      <p:ext uri="{BB962C8B-B14F-4D97-AF65-F5344CB8AC3E}">
        <p14:creationId xmlns:p14="http://schemas.microsoft.com/office/powerpoint/2010/main" val="34675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Mechanism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Topological Characteristics and the metrics are derived from the complex network theory</a:t>
            </a:r>
          </a:p>
          <a:p>
            <a:r>
              <a:rPr lang="en-US" dirty="0" smtClean="0"/>
              <a:t>Strategy is to:</a:t>
            </a:r>
          </a:p>
          <a:p>
            <a:pPr lvl="1"/>
            <a:r>
              <a:rPr lang="en-US" dirty="0" smtClean="0"/>
              <a:t>Filter and order the set of nodes that have some relation to give node </a:t>
            </a:r>
            <a:r>
              <a:rPr lang="en-US" b="1" dirty="0" smtClean="0"/>
              <a:t>vi</a:t>
            </a:r>
          </a:p>
          <a:p>
            <a:pPr lvl="1"/>
            <a:r>
              <a:rPr lang="en-US" dirty="0" smtClean="0"/>
              <a:t>The resulting node set has nodes which are recommendations for node </a:t>
            </a:r>
            <a:r>
              <a:rPr lang="en-US" b="1" dirty="0" smtClean="0"/>
              <a:t>vi</a:t>
            </a:r>
          </a:p>
          <a:p>
            <a:r>
              <a:rPr lang="en-US" dirty="0" smtClean="0"/>
              <a:t>Recommendation process is divided into two steps</a:t>
            </a:r>
          </a:p>
          <a:p>
            <a:pPr lvl="1"/>
            <a:r>
              <a:rPr lang="en-US" dirty="0" smtClean="0"/>
              <a:t>Filtering Procedure</a:t>
            </a:r>
          </a:p>
          <a:p>
            <a:pPr lvl="1"/>
            <a:r>
              <a:rPr lang="en-US" dirty="0" smtClean="0"/>
              <a:t>Ordering Procedure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9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 </a:t>
            </a:r>
            <a:r>
              <a:rPr lang="en-US" dirty="0" err="1" smtClean="0"/>
              <a:t>vs</a:t>
            </a:r>
            <a:r>
              <a:rPr lang="en-US" dirty="0" smtClean="0"/>
              <a:t> Ordering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Filtering separates the nodes with higher probabilities to be a recommendation</a:t>
            </a:r>
          </a:p>
          <a:p>
            <a:pPr lvl="1"/>
            <a:r>
              <a:rPr lang="en-US" dirty="0" smtClean="0"/>
              <a:t>Reducing the number of nodes to be processed</a:t>
            </a:r>
          </a:p>
          <a:p>
            <a:r>
              <a:rPr lang="en-US" dirty="0" smtClean="0"/>
              <a:t>Ordering put the most relevant nodes in top of the list</a:t>
            </a:r>
          </a:p>
          <a:p>
            <a:pPr lvl="1"/>
            <a:r>
              <a:rPr lang="en-US" dirty="0" smtClean="0"/>
              <a:t>Some properties and metrics are used</a:t>
            </a:r>
          </a:p>
          <a:p>
            <a:pPr lvl="1"/>
            <a:r>
              <a:rPr lang="en-US" dirty="0" smtClean="0"/>
              <a:t>Genetic Algorithm is used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 of Separation </a:t>
            </a:r>
            <a:r>
              <a:rPr lang="en-US" dirty="0" err="1" smtClean="0"/>
              <a:t>vs</a:t>
            </a:r>
            <a:r>
              <a:rPr lang="en-US" dirty="0" smtClean="0"/>
              <a:t> frequency of </a:t>
            </a:r>
            <a:r>
              <a:rPr lang="en-US" dirty="0" err="1" smtClean="0"/>
              <a:t>occurence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681" y="1690688"/>
            <a:ext cx="6717295" cy="5177024"/>
          </a:xfrm>
        </p:spPr>
      </p:pic>
    </p:spTree>
    <p:extLst>
      <p:ext uri="{BB962C8B-B14F-4D97-AF65-F5344CB8AC3E}">
        <p14:creationId xmlns:p14="http://schemas.microsoft.com/office/powerpoint/2010/main" val="23377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805</Words>
  <Application>Microsoft Office PowerPoint</Application>
  <PresentationFormat>Widescreen</PresentationFormat>
  <Paragraphs>100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A Graph-based Friend Recommendation System Using Genetic Algorithm</vt:lpstr>
      <vt:lpstr>Introduction</vt:lpstr>
      <vt:lpstr>PowerPoint Presentation</vt:lpstr>
      <vt:lpstr>Why Recommendation Systems?</vt:lpstr>
      <vt:lpstr>The Oro-Aro Social Network</vt:lpstr>
      <vt:lpstr>PowerPoint Presentation</vt:lpstr>
      <vt:lpstr>Recommendation Mechanism</vt:lpstr>
      <vt:lpstr>Filtering vs Ordering</vt:lpstr>
      <vt:lpstr>Degree of Separation vs frequency of occurence</vt:lpstr>
      <vt:lpstr>Filtering Procedure</vt:lpstr>
      <vt:lpstr>PowerPoint Presentation</vt:lpstr>
      <vt:lpstr>Ordering Procedure</vt:lpstr>
      <vt:lpstr>First Index: Common Friends</vt:lpstr>
      <vt:lpstr>Second Index: Density of the result of first index</vt:lpstr>
      <vt:lpstr>PowerPoint Presentation</vt:lpstr>
      <vt:lpstr>Third Index: Variation of Second Index</vt:lpstr>
      <vt:lpstr>Third Index: Continued…</vt:lpstr>
      <vt:lpstr>Calibration Step</vt:lpstr>
      <vt:lpstr>Fitness Function</vt:lpstr>
      <vt:lpstr>Fitness Function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Graph-based Friend Recommendation System Using Genetic Algorithm</dc:title>
  <dc:creator>Sojharo Mangi</dc:creator>
  <cp:lastModifiedBy>Sojharo Mangi</cp:lastModifiedBy>
  <cp:revision>24</cp:revision>
  <dcterms:created xsi:type="dcterms:W3CDTF">2014-12-07T16:10:04Z</dcterms:created>
  <dcterms:modified xsi:type="dcterms:W3CDTF">2014-12-07T21:16:03Z</dcterms:modified>
</cp:coreProperties>
</file>