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0" r:id="rId5"/>
    <p:sldId id="277" r:id="rId6"/>
    <p:sldId id="261" r:id="rId7"/>
    <p:sldId id="262" r:id="rId8"/>
    <p:sldId id="263" r:id="rId9"/>
    <p:sldId id="264" r:id="rId10"/>
    <p:sldId id="265" r:id="rId11"/>
    <p:sldId id="266" r:id="rId12"/>
    <p:sldId id="267" r:id="rId13"/>
    <p:sldId id="268" r:id="rId14"/>
    <p:sldId id="269" r:id="rId15"/>
    <p:sldId id="273" r:id="rId16"/>
    <p:sldId id="274" r:id="rId17"/>
    <p:sldId id="275" r:id="rId18"/>
    <p:sldId id="270" r:id="rId19"/>
    <p:sldId id="271" r:id="rId20"/>
    <p:sldId id="276" r:id="rId21"/>
    <p:sldId id="27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595F1D4-8C36-419A-B79F-9CF93297355E}">
          <p14:sldIdLst>
            <p14:sldId id="256"/>
            <p14:sldId id="258"/>
            <p14:sldId id="257"/>
            <p14:sldId id="260"/>
            <p14:sldId id="277"/>
            <p14:sldId id="261"/>
            <p14:sldId id="262"/>
            <p14:sldId id="263"/>
            <p14:sldId id="264"/>
          </p14:sldIdLst>
        </p14:section>
        <p14:section name="Untitled Section" id="{5A416F94-3C8F-4CE2-9384-FA0AD1889BA2}">
          <p14:sldIdLst>
            <p14:sldId id="265"/>
            <p14:sldId id="266"/>
            <p14:sldId id="267"/>
            <p14:sldId id="268"/>
            <p14:sldId id="269"/>
            <p14:sldId id="273"/>
            <p14:sldId id="274"/>
            <p14:sldId id="275"/>
            <p14:sldId id="270"/>
            <p14:sldId id="271"/>
            <p14:sldId id="276"/>
            <p14:sldId id="27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Tetris Agent Optimization Using Harmony Search Algorithm</a:t>
            </a:r>
            <a:endParaRPr lang="en-US" dirty="0"/>
          </a:p>
        </p:txBody>
      </p:sp>
      <p:sp>
        <p:nvSpPr>
          <p:cNvPr id="3" name="Subtitle 2"/>
          <p:cNvSpPr>
            <a:spLocks noGrp="1"/>
          </p:cNvSpPr>
          <p:nvPr>
            <p:ph type="subTitle" idx="1"/>
          </p:nvPr>
        </p:nvSpPr>
        <p:spPr/>
        <p:txBody>
          <a:bodyPr/>
          <a:lstStyle/>
          <a:p>
            <a:r>
              <a:rPr lang="en-US" dirty="0" smtClean="0"/>
              <a:t>Computational Intelligence</a:t>
            </a:r>
          </a:p>
          <a:p>
            <a:endParaRPr lang="en-US" dirty="0"/>
          </a:p>
          <a:p>
            <a:r>
              <a:rPr lang="en-US" dirty="0" smtClean="0"/>
              <a:t>Ali Ahmed </a:t>
            </a:r>
            <a:r>
              <a:rPr lang="en-US" dirty="0" err="1" smtClean="0"/>
              <a:t>Thawerani</a:t>
            </a:r>
            <a:endParaRPr lang="en-US" dirty="0"/>
          </a:p>
        </p:txBody>
      </p:sp>
    </p:spTree>
    <p:extLst>
      <p:ext uri="{BB962C8B-B14F-4D97-AF65-F5344CB8AC3E}">
        <p14:creationId xmlns:p14="http://schemas.microsoft.com/office/powerpoint/2010/main" val="21156766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Harmonetris</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1572490"/>
            <a:ext cx="3124200" cy="42187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614487"/>
            <a:ext cx="2819400" cy="41767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614488"/>
            <a:ext cx="2743200" cy="4176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10771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Harmonetris</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1609724"/>
            <a:ext cx="2819400" cy="4181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609724"/>
            <a:ext cx="2819400" cy="4181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609724"/>
            <a:ext cx="2819400" cy="418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388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Harmonetris</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1872960"/>
            <a:ext cx="2819400" cy="318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1421384"/>
            <a:ext cx="2514600" cy="450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1333500"/>
            <a:ext cx="28956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26211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Harmonetris</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2057400"/>
            <a:ext cx="2819400"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316182"/>
            <a:ext cx="2819400" cy="461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ontent Placeholder 5"/>
          <p:cNvSpPr>
            <a:spLocks noGrp="1"/>
          </p:cNvSpPr>
          <p:nvPr>
            <p:ph sz="half" idx="2"/>
          </p:nvPr>
        </p:nvSpPr>
        <p:spPr>
          <a:xfrm>
            <a:off x="5715000" y="1600200"/>
            <a:ext cx="2971800" cy="4525963"/>
          </a:xfrm>
        </p:spPr>
        <p:txBody>
          <a:bodyPr>
            <a:normAutofit fontScale="77500" lnSpcReduction="20000"/>
          </a:bodyPr>
          <a:lstStyle/>
          <a:p>
            <a:r>
              <a:rPr lang="en-US" dirty="0" smtClean="0"/>
              <a:t>Removed rows – rows cleared in last step</a:t>
            </a:r>
          </a:p>
          <a:p>
            <a:r>
              <a:rPr lang="en-US" dirty="0" smtClean="0"/>
              <a:t>Blocks – number of cells that has been occupied in the board</a:t>
            </a:r>
          </a:p>
          <a:p>
            <a:r>
              <a:rPr lang="en-US" dirty="0" smtClean="0"/>
              <a:t>Eroded pieces – number of rows cleared in last move multiplied with the number of cells of the last piece that were eliminated in the last move</a:t>
            </a:r>
            <a:endParaRPr lang="en-US" dirty="0"/>
          </a:p>
        </p:txBody>
      </p:sp>
    </p:spTree>
    <p:extLst>
      <p:ext uri="{BB962C8B-B14F-4D97-AF65-F5344CB8AC3E}">
        <p14:creationId xmlns:p14="http://schemas.microsoft.com/office/powerpoint/2010/main" val="736002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Tetris Game Simulator</a:t>
            </a:r>
            <a:endParaRPr lang="en-US" dirty="0"/>
          </a:p>
        </p:txBody>
      </p:sp>
      <p:sp>
        <p:nvSpPr>
          <p:cNvPr id="3" name="Content Placeholder 2"/>
          <p:cNvSpPr>
            <a:spLocks noGrp="1"/>
          </p:cNvSpPr>
          <p:nvPr>
            <p:ph sz="half" idx="1"/>
          </p:nvPr>
        </p:nvSpPr>
        <p:spPr>
          <a:xfrm>
            <a:off x="457200" y="1600200"/>
            <a:ext cx="8001000" cy="4876800"/>
          </a:xfrm>
        </p:spPr>
        <p:txBody>
          <a:bodyPr>
            <a:normAutofit fontScale="85000" lnSpcReduction="20000"/>
          </a:bodyPr>
          <a:lstStyle/>
          <a:p>
            <a:r>
              <a:rPr lang="en-US" dirty="0"/>
              <a:t>Every generated harmony of the solution optimizer in the form of a vector of weights is fed to the Tetris Game Simulator. </a:t>
            </a:r>
            <a:r>
              <a:rPr lang="en-US" dirty="0" smtClean="0"/>
              <a:t>The </a:t>
            </a:r>
            <a:r>
              <a:rPr lang="en-US" dirty="0"/>
              <a:t>simulator performs a simulation of the game using the feature functions as basis for determining the best move, and then it returns the maximum number of cleared rows, which is the </a:t>
            </a:r>
            <a:r>
              <a:rPr lang="en-US" i="1" dirty="0"/>
              <a:t>objective function value </a:t>
            </a:r>
            <a:r>
              <a:rPr lang="en-US" dirty="0"/>
              <a:t>of the harmony. </a:t>
            </a:r>
            <a:endParaRPr lang="en-US" dirty="0" smtClean="0"/>
          </a:p>
          <a:p>
            <a:r>
              <a:rPr lang="en-US" dirty="0" smtClean="0"/>
              <a:t>Two main component</a:t>
            </a:r>
          </a:p>
          <a:p>
            <a:pPr lvl="1"/>
            <a:r>
              <a:rPr lang="en-US" dirty="0" smtClean="0"/>
              <a:t>Tetris Game</a:t>
            </a:r>
          </a:p>
          <a:p>
            <a:pPr lvl="1"/>
            <a:r>
              <a:rPr lang="en-US" dirty="0" smtClean="0"/>
              <a:t>Tetris Agent</a:t>
            </a:r>
          </a:p>
          <a:p>
            <a:r>
              <a:rPr lang="en-US" dirty="0" smtClean="0"/>
              <a:t>Tetris Game – defines the logical characteristics of the game and the rules on how it must be played</a:t>
            </a:r>
          </a:p>
          <a:p>
            <a:r>
              <a:rPr lang="en-US" dirty="0" smtClean="0"/>
              <a:t>Tetris Agent – plays the Tetris game until a termination condition is met and returns results</a:t>
            </a:r>
          </a:p>
          <a:p>
            <a:r>
              <a:rPr lang="en-US" dirty="0"/>
              <a:t>Positions – 10 </a:t>
            </a:r>
            <a:r>
              <a:rPr lang="en-US" dirty="0" smtClean="0"/>
              <a:t>possibilities translations</a:t>
            </a:r>
            <a:endParaRPr lang="en-US" dirty="0"/>
          </a:p>
          <a:p>
            <a:r>
              <a:rPr lang="en-US" dirty="0"/>
              <a:t>Orientation – 4 </a:t>
            </a:r>
            <a:r>
              <a:rPr lang="en-US" dirty="0" smtClean="0"/>
              <a:t>possibilities</a:t>
            </a:r>
            <a:endParaRPr lang="en-US" dirty="0"/>
          </a:p>
        </p:txBody>
      </p:sp>
    </p:spTree>
    <p:extLst>
      <p:ext uri="{BB962C8B-B14F-4D97-AF65-F5344CB8AC3E}">
        <p14:creationId xmlns:p14="http://schemas.microsoft.com/office/powerpoint/2010/main" val="32372611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Tetris Game Simulator</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295399"/>
            <a:ext cx="6400800" cy="53052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50853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sp>
        <p:nvSpPr>
          <p:cNvPr id="5" name="Content Placeholder 4"/>
          <p:cNvSpPr>
            <a:spLocks noGrp="1"/>
          </p:cNvSpPr>
          <p:nvPr>
            <p:ph idx="1"/>
          </p:nvPr>
        </p:nvSpPr>
        <p:spPr/>
        <p:txBody>
          <a:bodyPr>
            <a:normAutofit fontScale="77500" lnSpcReduction="20000"/>
          </a:bodyPr>
          <a:lstStyle/>
          <a:p>
            <a:r>
              <a:rPr lang="en-US" dirty="0"/>
              <a:t>The goal of the experiments is to determine the efficiency of the Harmony Search algorithm as the underlying optimization algorithm for the Tetris intelligent agent and to test the ability of the intelligent agent, </a:t>
            </a:r>
            <a:r>
              <a:rPr lang="en-US" i="1" dirty="0" err="1"/>
              <a:t>Harmonetris</a:t>
            </a:r>
            <a:r>
              <a:rPr lang="en-US" dirty="0"/>
              <a:t>, in finding the best possible solution with respect to the spawned game pieces. Each setup was subjected to 30 runs to make sure that the results are statistically acceptable. In this experimental setup, the following parameters are defined: </a:t>
            </a:r>
          </a:p>
          <a:p>
            <a:pPr lvl="1"/>
            <a:r>
              <a:rPr lang="en-US" dirty="0" smtClean="0"/>
              <a:t>Memory </a:t>
            </a:r>
            <a:r>
              <a:rPr lang="en-US" dirty="0"/>
              <a:t>Improvisation (Number of Cycles) = 100 </a:t>
            </a:r>
          </a:p>
          <a:p>
            <a:pPr lvl="1"/>
            <a:r>
              <a:rPr lang="en-US" dirty="0" smtClean="0"/>
              <a:t>Harmony </a:t>
            </a:r>
            <a:r>
              <a:rPr lang="en-US" dirty="0"/>
              <a:t>Memory Size (Musical Pieces) = 5 </a:t>
            </a:r>
          </a:p>
          <a:p>
            <a:pPr lvl="1"/>
            <a:r>
              <a:rPr lang="en-US" dirty="0" smtClean="0"/>
              <a:t>Harmony </a:t>
            </a:r>
            <a:r>
              <a:rPr lang="en-US" dirty="0"/>
              <a:t>Consideration / Acceptance Rate = 0.95 </a:t>
            </a:r>
          </a:p>
          <a:p>
            <a:pPr lvl="1"/>
            <a:r>
              <a:rPr lang="en-US" dirty="0" smtClean="0"/>
              <a:t>Pitch </a:t>
            </a:r>
            <a:r>
              <a:rPr lang="en-US" dirty="0"/>
              <a:t>Adjustment Rate = 0.99 </a:t>
            </a:r>
          </a:p>
          <a:p>
            <a:endParaRPr lang="en-US" dirty="0"/>
          </a:p>
        </p:txBody>
      </p:sp>
    </p:spTree>
    <p:extLst>
      <p:ext uri="{BB962C8B-B14F-4D97-AF65-F5344CB8AC3E}">
        <p14:creationId xmlns:p14="http://schemas.microsoft.com/office/powerpoint/2010/main" val="14619198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sp>
        <p:nvSpPr>
          <p:cNvPr id="3" name="Content Placeholder 2"/>
          <p:cNvSpPr>
            <a:spLocks noGrp="1"/>
          </p:cNvSpPr>
          <p:nvPr>
            <p:ph idx="1"/>
          </p:nvPr>
        </p:nvSpPr>
        <p:spPr>
          <a:xfrm>
            <a:off x="457200" y="1600201"/>
            <a:ext cx="8229600" cy="3657600"/>
          </a:xfrm>
        </p:spPr>
        <p:txBody>
          <a:bodyPr/>
          <a:lstStyle/>
          <a:p>
            <a:r>
              <a:rPr lang="en-US" dirty="0"/>
              <a:t>The results of our first experimental setup determined the performance of Harmony Search algorithm as the underlying optimization algorithm. After executing 120 runs in all, it has been observed that the maximum number of rows that the Tetris agent can clear is determined by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5410200"/>
            <a:ext cx="6985000" cy="38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29083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Results</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37" y="1219200"/>
            <a:ext cx="4613564"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219200"/>
            <a:ext cx="4481945"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44" y="3962400"/>
            <a:ext cx="4583255"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399" y="3962400"/>
            <a:ext cx="4405745"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88408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524000"/>
            <a:ext cx="5143500" cy="2162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3955473"/>
            <a:ext cx="5114925"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6652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Tetris</a:t>
            </a:r>
            <a:endParaRPr lang="en-US" dirty="0"/>
          </a:p>
        </p:txBody>
      </p:sp>
      <p:sp>
        <p:nvSpPr>
          <p:cNvPr id="4" name="Text Placeholder 3"/>
          <p:cNvSpPr>
            <a:spLocks noGrp="1"/>
          </p:cNvSpPr>
          <p:nvPr>
            <p:ph type="body" idx="1"/>
          </p:nvPr>
        </p:nvSpPr>
        <p:spPr/>
        <p:txBody>
          <a:bodyPr/>
          <a:lstStyle/>
          <a:p>
            <a:r>
              <a:rPr lang="en-US" dirty="0" err="1" smtClean="0"/>
              <a:t>Gameboard</a:t>
            </a:r>
            <a:endParaRPr lang="en-US" dirty="0"/>
          </a:p>
        </p:txBody>
      </p:sp>
      <p:sp>
        <p:nvSpPr>
          <p:cNvPr id="3" name="Content Placeholder 2"/>
          <p:cNvSpPr>
            <a:spLocks noGrp="1"/>
          </p:cNvSpPr>
          <p:nvPr>
            <p:ph sz="half" idx="2"/>
          </p:nvPr>
        </p:nvSpPr>
        <p:spPr>
          <a:xfrm>
            <a:off x="457200" y="2174874"/>
            <a:ext cx="4040188" cy="4378325"/>
          </a:xfrm>
        </p:spPr>
        <p:txBody>
          <a:bodyPr>
            <a:normAutofit fontScale="85000" lnSpcReduction="20000"/>
          </a:bodyPr>
          <a:lstStyle/>
          <a:p>
            <a:r>
              <a:rPr lang="en-US" dirty="0" smtClean="0"/>
              <a:t>Standard Tetris game board has a dimension of 10 x 20</a:t>
            </a:r>
          </a:p>
          <a:p>
            <a:r>
              <a:rPr lang="en-US" dirty="0" smtClean="0"/>
              <a:t>Game pieces fall from the top of the game board one at a time</a:t>
            </a:r>
          </a:p>
          <a:p>
            <a:r>
              <a:rPr lang="en-US" dirty="0" smtClean="0"/>
              <a:t>Player can manipulate falling game piece and also view the next piece that is going to fall</a:t>
            </a:r>
          </a:p>
          <a:p>
            <a:r>
              <a:rPr lang="en-US" dirty="0" smtClean="0"/>
              <a:t>Player positions the pieces such that there are no gaps in between lines and when the gaps are filled then lines disappear and score increases</a:t>
            </a:r>
          </a:p>
          <a:p>
            <a:r>
              <a:rPr lang="en-US" dirty="0" smtClean="0"/>
              <a:t>There is no win condition, the game continues till the game board disallows further entry of game pieces</a:t>
            </a:r>
            <a:endParaRPr lang="en-US" dirty="0"/>
          </a:p>
        </p:txBody>
      </p:sp>
      <p:sp>
        <p:nvSpPr>
          <p:cNvPr id="5" name="Text Placeholder 4"/>
          <p:cNvSpPr>
            <a:spLocks noGrp="1"/>
          </p:cNvSpPr>
          <p:nvPr>
            <p:ph type="body" sz="quarter" idx="3"/>
          </p:nvPr>
        </p:nvSpPr>
        <p:spPr/>
        <p:txBody>
          <a:bodyPr/>
          <a:lstStyle/>
          <a:p>
            <a:r>
              <a:rPr lang="en-US" dirty="0" err="1"/>
              <a:t>Tetrominos</a:t>
            </a:r>
            <a:endParaRPr lang="en-US" dirty="0"/>
          </a:p>
        </p:txBody>
      </p:sp>
      <p:sp>
        <p:nvSpPr>
          <p:cNvPr id="6" name="Content Placeholder 5"/>
          <p:cNvSpPr>
            <a:spLocks noGrp="1"/>
          </p:cNvSpPr>
          <p:nvPr>
            <p:ph sz="quarter" idx="4"/>
          </p:nvPr>
        </p:nvSpPr>
        <p:spPr>
          <a:xfrm>
            <a:off x="4645025" y="2174875"/>
            <a:ext cx="4041775" cy="2701925"/>
          </a:xfrm>
        </p:spPr>
        <p:txBody>
          <a:bodyPr>
            <a:normAutofit fontScale="85000" lnSpcReduction="10000"/>
          </a:bodyPr>
          <a:lstStyle/>
          <a:p>
            <a:r>
              <a:rPr lang="en-US" dirty="0"/>
              <a:t>There are seven </a:t>
            </a:r>
            <a:r>
              <a:rPr lang="en-US" dirty="0" err="1"/>
              <a:t>tetrominos</a:t>
            </a:r>
            <a:r>
              <a:rPr lang="en-US" dirty="0"/>
              <a:t> or game pieces</a:t>
            </a:r>
          </a:p>
          <a:p>
            <a:r>
              <a:rPr lang="en-US" dirty="0"/>
              <a:t>Game pieces differ significantly by the maximum number of rows they can clear simultaneously</a:t>
            </a:r>
          </a:p>
          <a:p>
            <a:r>
              <a:rPr lang="en-US" dirty="0"/>
              <a:t>All are pieces able to clear one or two rows “J” and “L” have capability to clear three but “I” can clear four rows</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5009866"/>
            <a:ext cx="4038600" cy="15433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08134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Results</a:t>
            </a:r>
          </a:p>
        </p:txBody>
      </p:sp>
      <p:sp>
        <p:nvSpPr>
          <p:cNvPr id="6" name="Content Placeholder 5"/>
          <p:cNvSpPr>
            <a:spLocks noGrp="1"/>
          </p:cNvSpPr>
          <p:nvPr>
            <p:ph idx="1"/>
          </p:nvPr>
        </p:nvSpPr>
        <p:spPr>
          <a:xfrm>
            <a:off x="457200" y="1600200"/>
            <a:ext cx="4038600" cy="5029200"/>
          </a:xfrm>
        </p:spPr>
        <p:txBody>
          <a:bodyPr>
            <a:normAutofit fontScale="85000" lnSpcReduction="10000"/>
          </a:bodyPr>
          <a:lstStyle/>
          <a:p>
            <a:r>
              <a:rPr lang="en-US" dirty="0"/>
              <a:t>Another experiment was conducted to determine the best configuration for the feature functions, thus the terminating condition was set to “Game Over” only, with no restriction on the number of cycles and spawned pieces. After allowing the program to run for two weeks straight, </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4114800"/>
            <a:ext cx="4505325"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ontent Placeholder 5"/>
          <p:cNvSpPr txBox="1">
            <a:spLocks/>
          </p:cNvSpPr>
          <p:nvPr/>
        </p:nvSpPr>
        <p:spPr>
          <a:xfrm>
            <a:off x="4724400" y="1676400"/>
            <a:ext cx="4255943" cy="2667000"/>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smtClean="0"/>
              <a:t>the Tetris agent was able to obtain the following harmonies, </a:t>
            </a:r>
            <a:r>
              <a:rPr lang="en-US" i="1" dirty="0" smtClean="0"/>
              <a:t>x</a:t>
            </a:r>
            <a:r>
              <a:rPr lang="en-US" i="1" baseline="30000" dirty="0" smtClean="0"/>
              <a:t>i</a:t>
            </a:r>
            <a:r>
              <a:rPr lang="en-US" dirty="0" smtClean="0"/>
              <a:t>, on its 304</a:t>
            </a:r>
            <a:r>
              <a:rPr lang="en-US" baseline="30000" dirty="0" smtClean="0"/>
              <a:t>th </a:t>
            </a:r>
            <a:r>
              <a:rPr lang="en-US" dirty="0" smtClean="0"/>
              <a:t>cycle of harmony improvisation. Table 4 shows the results obtained by the 5 harmonies on the 304</a:t>
            </a:r>
            <a:r>
              <a:rPr lang="en-US" baseline="30000" dirty="0" smtClean="0"/>
              <a:t>th </a:t>
            </a:r>
            <a:r>
              <a:rPr lang="en-US" dirty="0" smtClean="0"/>
              <a:t>cycle. </a:t>
            </a:r>
            <a:endParaRPr lang="en-US" dirty="0"/>
          </a:p>
        </p:txBody>
      </p:sp>
    </p:spTree>
    <p:extLst>
      <p:ext uri="{BB962C8B-B14F-4D97-AF65-F5344CB8AC3E}">
        <p14:creationId xmlns:p14="http://schemas.microsoft.com/office/powerpoint/2010/main" val="11668189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5" name="Content Placeholder 4"/>
          <p:cNvSpPr>
            <a:spLocks noGrp="1"/>
          </p:cNvSpPr>
          <p:nvPr>
            <p:ph idx="1"/>
          </p:nvPr>
        </p:nvSpPr>
        <p:spPr/>
        <p:txBody>
          <a:bodyPr/>
          <a:lstStyle/>
          <a:p>
            <a:r>
              <a:rPr lang="en-US" dirty="0"/>
              <a:t>The best harmony (weight configuration) found in a span of two weeks was able to clear 416,928 rows in 1,042,354 spawned pieces yielding the Spawned Pieces to Cleared Rows ratio (SP/CR ratio) of 2.50008154885256. Thus, it can be observed that as the number of cleared rows increases, the SP/CR ratio approaches the optimum value of 2.5. </a:t>
            </a:r>
          </a:p>
        </p:txBody>
      </p:sp>
    </p:spTree>
    <p:extLst>
      <p:ext uri="{BB962C8B-B14F-4D97-AF65-F5344CB8AC3E}">
        <p14:creationId xmlns:p14="http://schemas.microsoft.com/office/powerpoint/2010/main" val="2912848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Harmony Search Algorithm</a:t>
            </a:r>
            <a:endParaRPr lang="en-US" dirty="0"/>
          </a:p>
        </p:txBody>
      </p:sp>
      <p:sp>
        <p:nvSpPr>
          <p:cNvPr id="3" name="Content Placeholder 2"/>
          <p:cNvSpPr>
            <a:spLocks noGrp="1"/>
          </p:cNvSpPr>
          <p:nvPr>
            <p:ph idx="1"/>
          </p:nvPr>
        </p:nvSpPr>
        <p:spPr>
          <a:xfrm>
            <a:off x="457200" y="1600201"/>
            <a:ext cx="8229600" cy="2362199"/>
          </a:xfrm>
        </p:spPr>
        <p:txBody>
          <a:bodyPr>
            <a:normAutofit fontScale="70000" lnSpcReduction="20000"/>
          </a:bodyPr>
          <a:lstStyle/>
          <a:p>
            <a:r>
              <a:rPr lang="en-US" dirty="0" smtClean="0"/>
              <a:t>Meta heuristic algorithm</a:t>
            </a:r>
          </a:p>
          <a:p>
            <a:pPr lvl="1"/>
            <a:r>
              <a:rPr lang="en-US" dirty="0" smtClean="0"/>
              <a:t>Stochastic optimization – employ some degree of randomness in searching for a solution. Solve problems through a series of intelligent guesses</a:t>
            </a:r>
          </a:p>
          <a:p>
            <a:pPr lvl="1"/>
            <a:r>
              <a:rPr lang="en-US" dirty="0" smtClean="0"/>
              <a:t>Musical improvisation process – a band of musicians continuously tries to create better harmony</a:t>
            </a:r>
          </a:p>
          <a:p>
            <a:pPr lvl="1"/>
            <a:r>
              <a:rPr lang="en-US" dirty="0" smtClean="0"/>
              <a:t>Discover the high performance regions of solution space in reasonable amount of time</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5863" y="4114800"/>
            <a:ext cx="6772275" cy="2647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31952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Harmony Search Algorithm</a:t>
            </a:r>
          </a:p>
        </p:txBody>
      </p:sp>
      <p:sp>
        <p:nvSpPr>
          <p:cNvPr id="4" name="Text Placeholder 3"/>
          <p:cNvSpPr>
            <a:spLocks noGrp="1"/>
          </p:cNvSpPr>
          <p:nvPr>
            <p:ph type="body" idx="1"/>
          </p:nvPr>
        </p:nvSpPr>
        <p:spPr>
          <a:xfrm>
            <a:off x="457200" y="1066800"/>
            <a:ext cx="4040188" cy="639762"/>
          </a:xfrm>
        </p:spPr>
        <p:txBody>
          <a:bodyPr/>
          <a:lstStyle/>
          <a:p>
            <a:r>
              <a:rPr lang="en-US" dirty="0" smtClean="0"/>
              <a:t>Musician’s approach</a:t>
            </a:r>
            <a:endParaRPr lang="en-US" dirty="0"/>
          </a:p>
        </p:txBody>
      </p:sp>
      <p:sp>
        <p:nvSpPr>
          <p:cNvPr id="3" name="Content Placeholder 2"/>
          <p:cNvSpPr>
            <a:spLocks noGrp="1"/>
          </p:cNvSpPr>
          <p:nvPr>
            <p:ph sz="half" idx="2"/>
          </p:nvPr>
        </p:nvSpPr>
        <p:spPr>
          <a:xfrm>
            <a:off x="457200" y="1828800"/>
            <a:ext cx="4040188" cy="2408237"/>
          </a:xfrm>
        </p:spPr>
        <p:txBody>
          <a:bodyPr>
            <a:normAutofit fontScale="92500" lnSpcReduction="20000"/>
          </a:bodyPr>
          <a:lstStyle/>
          <a:p>
            <a:r>
              <a:rPr lang="en-US" dirty="0" smtClean="0"/>
              <a:t>Musician’s approach is one or combination of three possible methods</a:t>
            </a:r>
          </a:p>
          <a:p>
            <a:pPr lvl="1"/>
            <a:r>
              <a:rPr lang="en-US" dirty="0" smtClean="0"/>
              <a:t>Playing the original piece</a:t>
            </a:r>
          </a:p>
          <a:p>
            <a:pPr lvl="1"/>
            <a:r>
              <a:rPr lang="en-US" dirty="0" smtClean="0"/>
              <a:t>Playing in a way similar to the original piece</a:t>
            </a:r>
          </a:p>
          <a:p>
            <a:pPr lvl="1"/>
            <a:r>
              <a:rPr lang="en-US" dirty="0" smtClean="0"/>
              <a:t>Creating a piece through random </a:t>
            </a:r>
            <a:r>
              <a:rPr lang="en-US" dirty="0" smtClean="0"/>
              <a:t>notes</a:t>
            </a:r>
            <a:endParaRPr lang="en-US" dirty="0" smtClean="0"/>
          </a:p>
        </p:txBody>
      </p:sp>
      <p:sp>
        <p:nvSpPr>
          <p:cNvPr id="5" name="Text Placeholder 4"/>
          <p:cNvSpPr>
            <a:spLocks noGrp="1"/>
          </p:cNvSpPr>
          <p:nvPr>
            <p:ph type="body" sz="quarter" idx="3"/>
          </p:nvPr>
        </p:nvSpPr>
        <p:spPr>
          <a:xfrm>
            <a:off x="381000" y="4149725"/>
            <a:ext cx="4041775" cy="498475"/>
          </a:xfrm>
        </p:spPr>
        <p:txBody>
          <a:bodyPr/>
          <a:lstStyle/>
          <a:p>
            <a:r>
              <a:rPr lang="en-US" dirty="0" smtClean="0"/>
              <a:t>HS Algorithm</a:t>
            </a:r>
            <a:endParaRPr lang="en-US" dirty="0"/>
          </a:p>
        </p:txBody>
      </p:sp>
      <p:sp>
        <p:nvSpPr>
          <p:cNvPr id="6" name="Content Placeholder 5"/>
          <p:cNvSpPr>
            <a:spLocks noGrp="1"/>
          </p:cNvSpPr>
          <p:nvPr>
            <p:ph sz="quarter" idx="4"/>
          </p:nvPr>
        </p:nvSpPr>
        <p:spPr>
          <a:xfrm>
            <a:off x="381000" y="4648200"/>
            <a:ext cx="4041775" cy="1986480"/>
          </a:xfrm>
        </p:spPr>
        <p:txBody>
          <a:bodyPr>
            <a:normAutofit fontScale="92500" lnSpcReduction="10000"/>
          </a:bodyPr>
          <a:lstStyle/>
          <a:p>
            <a:r>
              <a:rPr lang="en-US" dirty="0"/>
              <a:t>Three parts of HS algorithm</a:t>
            </a:r>
          </a:p>
          <a:p>
            <a:pPr lvl="1"/>
            <a:r>
              <a:rPr lang="en-US" dirty="0"/>
              <a:t>Harmony memory consideration – potential solutions consideration</a:t>
            </a:r>
          </a:p>
          <a:p>
            <a:pPr lvl="1"/>
            <a:r>
              <a:rPr lang="en-US" dirty="0"/>
              <a:t>Pitch adjustment – exploitation </a:t>
            </a:r>
          </a:p>
          <a:p>
            <a:pPr lvl="1"/>
            <a:r>
              <a:rPr lang="en-US" dirty="0"/>
              <a:t>Randomization – exploration </a:t>
            </a:r>
          </a:p>
          <a:p>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1409700"/>
            <a:ext cx="4600575" cy="476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66733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Harmony Search Algorithm</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371600"/>
            <a:ext cx="899160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03758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Harmony Search Algorithm</a:t>
            </a:r>
          </a:p>
        </p:txBody>
      </p:sp>
      <p:sp>
        <p:nvSpPr>
          <p:cNvPr id="4" name="Content Placeholder 3"/>
          <p:cNvSpPr>
            <a:spLocks noGrp="1"/>
          </p:cNvSpPr>
          <p:nvPr>
            <p:ph sz="half" idx="1"/>
          </p:nvPr>
        </p:nvSpPr>
        <p:spPr>
          <a:xfrm>
            <a:off x="152400" y="1066800"/>
            <a:ext cx="4343400" cy="5791200"/>
          </a:xfrm>
        </p:spPr>
        <p:txBody>
          <a:bodyPr>
            <a:normAutofit fontScale="62500" lnSpcReduction="20000"/>
          </a:bodyPr>
          <a:lstStyle/>
          <a:p>
            <a:endParaRPr lang="en-US" dirty="0"/>
          </a:p>
          <a:p>
            <a:r>
              <a:rPr lang="en-US" b="1" dirty="0" smtClean="0"/>
              <a:t>Initialization</a:t>
            </a:r>
            <a:r>
              <a:rPr lang="en-US" dirty="0"/>
              <a:t>: </a:t>
            </a:r>
            <a:r>
              <a:rPr lang="en-US" dirty="0" smtClean="0"/>
              <a:t>by </a:t>
            </a:r>
            <a:r>
              <a:rPr lang="en-US" dirty="0"/>
              <a:t>filling it up with random solutions; each harmony is evaluated using an evaluation or objective function. </a:t>
            </a:r>
          </a:p>
          <a:p>
            <a:r>
              <a:rPr lang="en-US" b="1" dirty="0" smtClean="0"/>
              <a:t>Harmony </a:t>
            </a:r>
            <a:r>
              <a:rPr lang="en-US" b="1" dirty="0"/>
              <a:t>improvisation</a:t>
            </a:r>
            <a:r>
              <a:rPr lang="en-US" dirty="0"/>
              <a:t>: A new solution is created. The three methods </a:t>
            </a:r>
            <a:r>
              <a:rPr lang="en-US" dirty="0" smtClean="0"/>
              <a:t>are </a:t>
            </a:r>
            <a:r>
              <a:rPr lang="en-US" dirty="0"/>
              <a:t>used to decide on the value that will be assigned to each decision variable in the solution. </a:t>
            </a:r>
            <a:endParaRPr lang="en-US" dirty="0" smtClean="0"/>
          </a:p>
          <a:p>
            <a:pPr lvl="1"/>
            <a:r>
              <a:rPr lang="en-US" b="1" dirty="0" smtClean="0"/>
              <a:t>Creation </a:t>
            </a:r>
            <a:r>
              <a:rPr lang="en-US" b="1" dirty="0"/>
              <a:t>of a new solution</a:t>
            </a:r>
            <a:r>
              <a:rPr lang="en-US" dirty="0"/>
              <a:t>: A new solution is created either </a:t>
            </a:r>
            <a:endParaRPr lang="en-US" dirty="0" smtClean="0"/>
          </a:p>
          <a:p>
            <a:pPr lvl="2"/>
            <a:r>
              <a:rPr lang="en-US" dirty="0" smtClean="0"/>
              <a:t>randomly </a:t>
            </a:r>
            <a:r>
              <a:rPr lang="en-US" dirty="0"/>
              <a:t>with a probability of </a:t>
            </a:r>
            <a:r>
              <a:rPr lang="en-US" b="1" dirty="0"/>
              <a:t>1 - </a:t>
            </a:r>
            <a:r>
              <a:rPr lang="en-US" b="1" i="1" dirty="0" err="1"/>
              <a:t>r</a:t>
            </a:r>
            <a:r>
              <a:rPr lang="en-US" b="1" i="1" baseline="30000" dirty="0" err="1"/>
              <a:t>accept</a:t>
            </a:r>
            <a:r>
              <a:rPr lang="en-US" b="1" i="1" baseline="30000" dirty="0"/>
              <a:t> </a:t>
            </a:r>
            <a:endParaRPr lang="en-US" dirty="0" smtClean="0"/>
          </a:p>
          <a:p>
            <a:pPr lvl="2"/>
            <a:r>
              <a:rPr lang="en-US" dirty="0" smtClean="0"/>
              <a:t>by </a:t>
            </a:r>
            <a:r>
              <a:rPr lang="en-US" dirty="0"/>
              <a:t>copying an existing solution in the harmony memory, with a probability equal to </a:t>
            </a:r>
            <a:r>
              <a:rPr lang="en-US" b="1" i="1" dirty="0" err="1"/>
              <a:t>r</a:t>
            </a:r>
            <a:r>
              <a:rPr lang="en-US" b="1" i="1" baseline="30000" dirty="0" err="1"/>
              <a:t>accept</a:t>
            </a:r>
            <a:r>
              <a:rPr lang="en-US" dirty="0"/>
              <a:t>. </a:t>
            </a:r>
          </a:p>
          <a:p>
            <a:pPr lvl="1"/>
            <a:r>
              <a:rPr lang="en-US" b="1" dirty="0" smtClean="0"/>
              <a:t>Adjustment</a:t>
            </a:r>
            <a:r>
              <a:rPr lang="en-US" b="1" dirty="0"/>
              <a:t>: </a:t>
            </a:r>
            <a:r>
              <a:rPr lang="en-US" dirty="0"/>
              <a:t>With a probability of </a:t>
            </a:r>
            <a:r>
              <a:rPr lang="en-US" b="1" i="1" dirty="0" err="1"/>
              <a:t>r</a:t>
            </a:r>
            <a:r>
              <a:rPr lang="en-US" b="1" i="1" baseline="30000" dirty="0" err="1"/>
              <a:t>pa</a:t>
            </a:r>
            <a:r>
              <a:rPr lang="en-US" dirty="0"/>
              <a:t>, the elements of the new harmony are then modified. </a:t>
            </a:r>
          </a:p>
          <a:p>
            <a:pPr lvl="1"/>
            <a:r>
              <a:rPr lang="en-US" dirty="0" smtClean="0"/>
              <a:t>Using </a:t>
            </a:r>
            <a:r>
              <a:rPr lang="en-US" dirty="0"/>
              <a:t>the objective function, the new harmony is evaluated. </a:t>
            </a:r>
          </a:p>
          <a:p>
            <a:r>
              <a:rPr lang="en-US" b="1" dirty="0" smtClean="0"/>
              <a:t>Selection</a:t>
            </a:r>
            <a:r>
              <a:rPr lang="en-US" dirty="0"/>
              <a:t>: When a terminating condition is met, the best harmony (solution) in the harmony memory is selected. </a:t>
            </a:r>
          </a:p>
        </p:txBody>
      </p:sp>
      <p:sp>
        <p:nvSpPr>
          <p:cNvPr id="5" name="Content Placeholder 4"/>
          <p:cNvSpPr>
            <a:spLocks noGrp="1"/>
          </p:cNvSpPr>
          <p:nvPr>
            <p:ph sz="half" idx="2"/>
          </p:nvPr>
        </p:nvSpPr>
        <p:spPr>
          <a:xfrm>
            <a:off x="4648200" y="1066800"/>
            <a:ext cx="4038600" cy="5638800"/>
          </a:xfrm>
        </p:spPr>
        <p:txBody>
          <a:bodyPr>
            <a:normAutofit fontScale="62500" lnSpcReduction="20000"/>
          </a:bodyPr>
          <a:lstStyle/>
          <a:p>
            <a:endParaRPr lang="en-US" dirty="0"/>
          </a:p>
          <a:p>
            <a:r>
              <a:rPr lang="en-US" b="1" dirty="0" smtClean="0"/>
              <a:t>Maximum </a:t>
            </a:r>
            <a:r>
              <a:rPr lang="en-US" b="1" dirty="0"/>
              <a:t>number of cycles or iterations </a:t>
            </a:r>
            <a:r>
              <a:rPr lang="en-US" dirty="0"/>
              <a:t>– is the basis for terminating the optimization process. </a:t>
            </a:r>
          </a:p>
          <a:p>
            <a:r>
              <a:rPr lang="en-US" b="1" dirty="0" smtClean="0"/>
              <a:t>Harmony </a:t>
            </a:r>
            <a:r>
              <a:rPr lang="en-US" b="1" dirty="0"/>
              <a:t>memory size </a:t>
            </a:r>
            <a:r>
              <a:rPr lang="en-US" dirty="0"/>
              <a:t>– refers to the number of harmonies that will be stored in the harmony memory. </a:t>
            </a:r>
          </a:p>
          <a:p>
            <a:r>
              <a:rPr lang="en-US" b="1" dirty="0" smtClean="0"/>
              <a:t>Number </a:t>
            </a:r>
            <a:r>
              <a:rPr lang="en-US" b="1" dirty="0"/>
              <a:t>of decision variables </a:t>
            </a:r>
            <a:r>
              <a:rPr lang="en-US" dirty="0"/>
              <a:t>– each harmony is composed of several decision variables. </a:t>
            </a:r>
          </a:p>
          <a:p>
            <a:r>
              <a:rPr lang="en-US" b="1" dirty="0" smtClean="0"/>
              <a:t>Harmony </a:t>
            </a:r>
            <a:r>
              <a:rPr lang="en-US" b="1" dirty="0"/>
              <a:t>Memory Consideration rate (</a:t>
            </a:r>
            <a:r>
              <a:rPr lang="en-US" b="1" i="1" dirty="0" err="1"/>
              <a:t>r</a:t>
            </a:r>
            <a:r>
              <a:rPr lang="en-US" b="1" i="1" baseline="30000" dirty="0" err="1"/>
              <a:t>accept</a:t>
            </a:r>
            <a:r>
              <a:rPr lang="en-US" b="1" dirty="0"/>
              <a:t>) </a:t>
            </a:r>
            <a:r>
              <a:rPr lang="en-US" dirty="0"/>
              <a:t>– determines the rate at which decision variables in the harmony are considered as elements of the new harmony that will be created. </a:t>
            </a:r>
          </a:p>
          <a:p>
            <a:r>
              <a:rPr lang="en-US" b="1" dirty="0" smtClean="0"/>
              <a:t>Pitch </a:t>
            </a:r>
            <a:r>
              <a:rPr lang="en-US" b="1" dirty="0"/>
              <a:t>Adjustment rate (</a:t>
            </a:r>
            <a:r>
              <a:rPr lang="en-US" b="1" i="1" dirty="0" err="1"/>
              <a:t>r</a:t>
            </a:r>
            <a:r>
              <a:rPr lang="en-US" b="1" i="1" baseline="30000" dirty="0" err="1"/>
              <a:t>pa</a:t>
            </a:r>
            <a:r>
              <a:rPr lang="en-US" b="1" i="1" baseline="30000" dirty="0"/>
              <a:t> </a:t>
            </a:r>
            <a:r>
              <a:rPr lang="en-US" b="1" dirty="0"/>
              <a:t>) </a:t>
            </a:r>
            <a:r>
              <a:rPr lang="en-US" dirty="0"/>
              <a:t>- defines the probability for adjusting the values of decision variables copied from an existing harmony in the harmony memory by adding a certain value</a:t>
            </a:r>
            <a:r>
              <a:rPr lang="en-US" dirty="0" smtClean="0"/>
              <a:t>.</a:t>
            </a:r>
            <a:endParaRPr lang="en-US" dirty="0"/>
          </a:p>
        </p:txBody>
      </p:sp>
    </p:spTree>
    <p:extLst>
      <p:ext uri="{BB962C8B-B14F-4D97-AF65-F5344CB8AC3E}">
        <p14:creationId xmlns:p14="http://schemas.microsoft.com/office/powerpoint/2010/main" val="29195153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Harmony Search Algorithm</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1" y="1371600"/>
            <a:ext cx="4267200"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676400"/>
            <a:ext cx="4133850"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74912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HS Based Tetris Intelligent Agent</a:t>
            </a:r>
            <a:endParaRPr lang="en-US" dirty="0"/>
          </a:p>
        </p:txBody>
      </p:sp>
      <p:sp>
        <p:nvSpPr>
          <p:cNvPr id="3" name="Content Placeholder 2"/>
          <p:cNvSpPr>
            <a:spLocks noGrp="1"/>
          </p:cNvSpPr>
          <p:nvPr>
            <p:ph sz="half" idx="1"/>
          </p:nvPr>
        </p:nvSpPr>
        <p:spPr/>
        <p:txBody>
          <a:bodyPr>
            <a:normAutofit fontScale="70000" lnSpcReduction="20000"/>
          </a:bodyPr>
          <a:lstStyle/>
          <a:p>
            <a:pPr marL="514350" indent="-514350">
              <a:buFont typeface="+mj-lt"/>
              <a:buAutoNum type="arabicPeriod"/>
            </a:pPr>
            <a:r>
              <a:rPr lang="en-US" dirty="0" smtClean="0"/>
              <a:t>Pile Height</a:t>
            </a:r>
          </a:p>
          <a:p>
            <a:pPr marL="514350" indent="-514350">
              <a:buFont typeface="+mj-lt"/>
              <a:buAutoNum type="arabicPeriod"/>
            </a:pPr>
            <a:r>
              <a:rPr lang="en-US" dirty="0" smtClean="0"/>
              <a:t>Holes</a:t>
            </a:r>
          </a:p>
          <a:p>
            <a:pPr marL="514350" indent="-514350">
              <a:buFont typeface="+mj-lt"/>
              <a:buAutoNum type="arabicPeriod"/>
            </a:pPr>
            <a:r>
              <a:rPr lang="en-US" dirty="0" smtClean="0"/>
              <a:t>Connected Holes</a:t>
            </a:r>
          </a:p>
          <a:p>
            <a:pPr marL="514350" indent="-514350">
              <a:buFont typeface="+mj-lt"/>
              <a:buAutoNum type="arabicPeriod"/>
            </a:pPr>
            <a:r>
              <a:rPr lang="en-US" dirty="0" smtClean="0"/>
              <a:t>Removed rows</a:t>
            </a:r>
          </a:p>
          <a:p>
            <a:pPr marL="514350" indent="-514350">
              <a:buFont typeface="+mj-lt"/>
              <a:buAutoNum type="arabicPeriod"/>
            </a:pPr>
            <a:r>
              <a:rPr lang="en-US" dirty="0" smtClean="0"/>
              <a:t>Altitude difference</a:t>
            </a:r>
          </a:p>
          <a:p>
            <a:pPr marL="514350" indent="-514350">
              <a:buFont typeface="+mj-lt"/>
              <a:buAutoNum type="arabicPeriod"/>
            </a:pPr>
            <a:r>
              <a:rPr lang="en-US" dirty="0" smtClean="0"/>
              <a:t>Maximum well depth</a:t>
            </a:r>
          </a:p>
          <a:p>
            <a:pPr marL="514350" indent="-514350">
              <a:buFont typeface="+mj-lt"/>
              <a:buAutoNum type="arabicPeriod"/>
            </a:pPr>
            <a:r>
              <a:rPr lang="en-US" dirty="0" smtClean="0"/>
              <a:t>Sum of all wells</a:t>
            </a:r>
          </a:p>
          <a:p>
            <a:pPr marL="514350" indent="-514350">
              <a:buFont typeface="+mj-lt"/>
              <a:buAutoNum type="arabicPeriod"/>
            </a:pPr>
            <a:r>
              <a:rPr lang="en-US" dirty="0" smtClean="0"/>
              <a:t>Landing height</a:t>
            </a:r>
          </a:p>
          <a:p>
            <a:pPr marL="514350" indent="-514350">
              <a:buFont typeface="+mj-lt"/>
              <a:buAutoNum type="arabicPeriod"/>
            </a:pPr>
            <a:r>
              <a:rPr lang="en-US" dirty="0" smtClean="0"/>
              <a:t>Blocks</a:t>
            </a:r>
          </a:p>
          <a:p>
            <a:pPr marL="514350" indent="-514350">
              <a:buFont typeface="+mj-lt"/>
              <a:buAutoNum type="arabicPeriod"/>
            </a:pPr>
            <a:r>
              <a:rPr lang="en-US" dirty="0" smtClean="0"/>
              <a:t>Weighted blocks</a:t>
            </a:r>
          </a:p>
          <a:p>
            <a:pPr marL="514350" indent="-514350">
              <a:buFont typeface="+mj-lt"/>
              <a:buAutoNum type="arabicPeriod"/>
            </a:pPr>
            <a:r>
              <a:rPr lang="en-US" dirty="0" smtClean="0"/>
              <a:t>Row transitions</a:t>
            </a:r>
          </a:p>
          <a:p>
            <a:pPr marL="514350" indent="-514350">
              <a:buFont typeface="+mj-lt"/>
              <a:buAutoNum type="arabicPeriod"/>
            </a:pPr>
            <a:r>
              <a:rPr lang="en-US" dirty="0" smtClean="0"/>
              <a:t>Column transitions</a:t>
            </a:r>
          </a:p>
          <a:p>
            <a:pPr marL="514350" indent="-514350">
              <a:buFont typeface="+mj-lt"/>
              <a:buAutoNum type="arabicPeriod" startAt="13"/>
            </a:pPr>
            <a:r>
              <a:rPr lang="en-US" dirty="0"/>
              <a:t>Highest hole</a:t>
            </a:r>
          </a:p>
          <a:p>
            <a:pPr marL="514350" indent="-514350">
              <a:buFont typeface="+mj-lt"/>
              <a:buAutoNum type="arabicPeriod" startAt="13"/>
            </a:pPr>
            <a:r>
              <a:rPr lang="en-US" dirty="0"/>
              <a:t>Block above highest hole</a:t>
            </a:r>
          </a:p>
          <a:p>
            <a:pPr marL="514350" indent="-514350">
              <a:buFont typeface="+mj-lt"/>
              <a:buAutoNum type="arabicPeriod"/>
            </a:pPr>
            <a:endParaRPr lang="en-US" dirty="0" smtClean="0"/>
          </a:p>
        </p:txBody>
      </p:sp>
      <p:sp>
        <p:nvSpPr>
          <p:cNvPr id="4" name="Content Placeholder 3"/>
          <p:cNvSpPr>
            <a:spLocks noGrp="1"/>
          </p:cNvSpPr>
          <p:nvPr>
            <p:ph sz="half" idx="2"/>
          </p:nvPr>
        </p:nvSpPr>
        <p:spPr>
          <a:xfrm>
            <a:off x="4648200" y="1600201"/>
            <a:ext cx="4038600" cy="1600199"/>
          </a:xfrm>
        </p:spPr>
        <p:txBody>
          <a:bodyPr>
            <a:normAutofit fontScale="70000" lnSpcReduction="20000"/>
          </a:bodyPr>
          <a:lstStyle/>
          <a:p>
            <a:pPr marL="514350" indent="-514350">
              <a:buFont typeface="+mj-lt"/>
              <a:buAutoNum type="arabicPeriod" startAt="15"/>
            </a:pPr>
            <a:r>
              <a:rPr lang="en-US" dirty="0" smtClean="0"/>
              <a:t>Potential </a:t>
            </a:r>
            <a:r>
              <a:rPr lang="en-US" dirty="0"/>
              <a:t>rows</a:t>
            </a:r>
          </a:p>
          <a:p>
            <a:pPr marL="514350" indent="-514350">
              <a:buFont typeface="+mj-lt"/>
              <a:buAutoNum type="arabicPeriod" startAt="15"/>
            </a:pPr>
            <a:r>
              <a:rPr lang="en-US" dirty="0"/>
              <a:t>Smoothness</a:t>
            </a:r>
          </a:p>
          <a:p>
            <a:pPr marL="514350" indent="-514350">
              <a:buFont typeface="+mj-lt"/>
              <a:buAutoNum type="arabicPeriod" startAt="15"/>
            </a:pPr>
            <a:r>
              <a:rPr lang="en-US" dirty="0"/>
              <a:t>Eroded pieces</a:t>
            </a:r>
          </a:p>
          <a:p>
            <a:pPr marL="514350" indent="-514350">
              <a:buFont typeface="+mj-lt"/>
              <a:buAutoNum type="arabicPeriod" startAt="15"/>
            </a:pPr>
            <a:r>
              <a:rPr lang="en-US" dirty="0"/>
              <a:t>Row holes</a:t>
            </a:r>
          </a:p>
          <a:p>
            <a:pPr marL="514350" indent="-514350">
              <a:buFont typeface="+mj-lt"/>
              <a:buAutoNum type="arabicPeriod" startAt="15"/>
            </a:pPr>
            <a:r>
              <a:rPr lang="en-US" dirty="0"/>
              <a:t>Hole depth</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5089" y="3200400"/>
            <a:ext cx="2238375" cy="438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8751" y="3810000"/>
            <a:ext cx="4591050" cy="24741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74518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Harmonetris</a:t>
            </a:r>
            <a:endParaRPr lang="en-US" dirty="0"/>
          </a:p>
        </p:txBody>
      </p:sp>
      <p:sp>
        <p:nvSpPr>
          <p:cNvPr id="10" name="Content Placeholder 9"/>
          <p:cNvSpPr>
            <a:spLocks noGrp="1"/>
          </p:cNvSpPr>
          <p:nvPr>
            <p:ph sz="half" idx="2"/>
          </p:nvPr>
        </p:nvSpPr>
        <p:spPr/>
        <p:txBody>
          <a:bodyPr>
            <a:normAutofit fontScale="92500"/>
          </a:bodyPr>
          <a:lstStyle/>
          <a:p>
            <a:r>
              <a:rPr lang="en-US" dirty="0" smtClean="0"/>
              <a:t>Highest Holes –height of the topmost hole on the game board. 8</a:t>
            </a:r>
          </a:p>
          <a:p>
            <a:r>
              <a:rPr lang="en-US" dirty="0" smtClean="0"/>
              <a:t>Blocks above highest hole –number of blocks on top of the highest hole. 2</a:t>
            </a:r>
          </a:p>
          <a:p>
            <a:r>
              <a:rPr lang="en-US" dirty="0" smtClean="0"/>
              <a:t>Potential Rows – number of rows located above the highest hole and in use by more than 8 cells. 0</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7" y="1509712"/>
            <a:ext cx="4419600" cy="3838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03513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1607</TotalTime>
  <Words>1103</Words>
  <Application>Microsoft Office PowerPoint</Application>
  <PresentationFormat>On-screen Show (4:3)</PresentationFormat>
  <Paragraphs>105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Tetris Agent Optimization Using Harmony Search Algorithm</vt:lpstr>
      <vt:lpstr>Tetris</vt:lpstr>
      <vt:lpstr>Harmony Search Algorithm</vt:lpstr>
      <vt:lpstr>Harmony Search Algorithm</vt:lpstr>
      <vt:lpstr>Harmony Search Algorithm</vt:lpstr>
      <vt:lpstr>Harmony Search Algorithm</vt:lpstr>
      <vt:lpstr>Harmony Search Algorithm</vt:lpstr>
      <vt:lpstr>HS Based Tetris Intelligent Agent</vt:lpstr>
      <vt:lpstr>Harmonetris</vt:lpstr>
      <vt:lpstr>Harmonetris</vt:lpstr>
      <vt:lpstr>Harmonetris</vt:lpstr>
      <vt:lpstr>Harmonetris</vt:lpstr>
      <vt:lpstr>Harmonetris</vt:lpstr>
      <vt:lpstr>Tetris Game Simulator</vt:lpstr>
      <vt:lpstr>Tetris Game Simulator</vt:lpstr>
      <vt:lpstr>Results</vt:lpstr>
      <vt:lpstr>Results</vt:lpstr>
      <vt:lpstr>Results</vt:lpstr>
      <vt:lpstr>Results</vt:lpstr>
      <vt:lpstr>Results</vt:lpstr>
      <vt:lpstr>Conclusion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Tetris Agent Optimization Using Harmony Search Algorithm</dc:title>
  <dc:creator>Ali Ahmed Thawerani</dc:creator>
  <cp:lastModifiedBy>Ali Ahmed Thawerani</cp:lastModifiedBy>
  <cp:revision>30</cp:revision>
  <dcterms:created xsi:type="dcterms:W3CDTF">2006-08-16T00:00:00Z</dcterms:created>
  <dcterms:modified xsi:type="dcterms:W3CDTF">2014-12-02T05:28:56Z</dcterms:modified>
</cp:coreProperties>
</file>