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72" r:id="rId5"/>
    <p:sldId id="258" r:id="rId6"/>
    <p:sldId id="261" r:id="rId7"/>
    <p:sldId id="263" r:id="rId8"/>
    <p:sldId id="264" r:id="rId9"/>
    <p:sldId id="265" r:id="rId10"/>
    <p:sldId id="262" r:id="rId11"/>
    <p:sldId id="267" r:id="rId12"/>
    <p:sldId id="266" r:id="rId13"/>
    <p:sldId id="268" r:id="rId14"/>
    <p:sldId id="269" r:id="rId15"/>
    <p:sldId id="270" r:id="rId16"/>
    <p:sldId id="271"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32442C-1588-4952-BB1F-CD789702C62B}"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32442C-1588-4952-BB1F-CD789702C62B}"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32442C-1588-4952-BB1F-CD789702C62B}"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32442C-1588-4952-BB1F-CD789702C62B}"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32442C-1588-4952-BB1F-CD789702C62B}" type="datetimeFigureOut">
              <a:rPr lang="en-US" smtClean="0"/>
              <a:pPr/>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32442C-1588-4952-BB1F-CD789702C62B}"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32442C-1588-4952-BB1F-CD789702C62B}" type="datetimeFigureOut">
              <a:rPr lang="en-US" smtClean="0"/>
              <a:pPr/>
              <a:t>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32442C-1588-4952-BB1F-CD789702C62B}" type="datetimeFigureOut">
              <a:rPr lang="en-US" smtClean="0"/>
              <a:pPr/>
              <a:t>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32442C-1588-4952-BB1F-CD789702C62B}" type="datetimeFigureOut">
              <a:rPr lang="en-US" smtClean="0"/>
              <a:pPr/>
              <a:t>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32442C-1588-4952-BB1F-CD789702C62B}"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32442C-1588-4952-BB1F-CD789702C62B}" type="datetimeFigureOut">
              <a:rPr lang="en-US" smtClean="0"/>
              <a:pPr/>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71FAF-A449-4604-9B9E-41F6724B0C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8000"/>
            <a:lum bright="3000" contrast="26000"/>
          </a:blip>
          <a:srcRect/>
          <a:stretch>
            <a:fillRect l="1000" t="5000" r="3000" b="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32442C-1588-4952-BB1F-CD789702C62B}" type="datetimeFigureOut">
              <a:rPr lang="en-US" smtClean="0"/>
              <a:pPr/>
              <a:t>12/7/2014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71FAF-A449-4604-9B9E-41F6724B0C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470025"/>
          </a:xfrm>
        </p:spPr>
        <p:txBody>
          <a:bodyPr>
            <a:noAutofit/>
          </a:bodyPr>
          <a:lstStyle/>
          <a:p>
            <a:r>
              <a:rPr lang="en-US" sz="36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FRIEND RECOMMENDATIONS IN SOCIAL NETWORKS USING GENETIC ALGORITHMS AND NETWORK TOPOLOGY</a:t>
            </a:r>
            <a:endParaRPr lang="en-US" sz="36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endParaRPr>
          </a:p>
        </p:txBody>
      </p:sp>
      <p:sp>
        <p:nvSpPr>
          <p:cNvPr id="3" name="Subtitle 2"/>
          <p:cNvSpPr>
            <a:spLocks noGrp="1"/>
          </p:cNvSpPr>
          <p:nvPr>
            <p:ph type="subTitle" idx="1"/>
          </p:nvPr>
        </p:nvSpPr>
        <p:spPr>
          <a:xfrm>
            <a:off x="1371600" y="2819400"/>
            <a:ext cx="6400800" cy="1752600"/>
          </a:xfrm>
        </p:spPr>
        <p:txBody>
          <a:bodyPr>
            <a:normAutofit/>
          </a:bodyPr>
          <a:lstStyle/>
          <a:p>
            <a:endParaRPr lang="en-US" b="1" dirty="0" smtClean="0">
              <a:solidFill>
                <a:schemeClr val="tx1"/>
              </a:solidFill>
            </a:endParaRPr>
          </a:p>
          <a:p>
            <a:endParaRPr lang="en-US" b="1" dirty="0" smtClean="0">
              <a:solidFill>
                <a:schemeClr val="tx1"/>
              </a:solidFill>
            </a:endParaRPr>
          </a:p>
        </p:txBody>
      </p:sp>
      <p:sp>
        <p:nvSpPr>
          <p:cNvPr id="4" name="Subtitle 2"/>
          <p:cNvSpPr txBox="1">
            <a:spLocks/>
          </p:cNvSpPr>
          <p:nvPr/>
        </p:nvSpPr>
        <p:spPr>
          <a:xfrm>
            <a:off x="304800" y="4800600"/>
            <a:ext cx="6400800" cy="1752600"/>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lang="en-US" sz="28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lang="en-US" sz="28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en-US" sz="2800" dirty="0" smtClean="0"/>
              <a:t>By: </a:t>
            </a:r>
            <a:r>
              <a:rPr lang="en-US" sz="2800" dirty="0" err="1" smtClean="0"/>
              <a:t>Yumna</a:t>
            </a:r>
            <a:r>
              <a:rPr lang="en-US" sz="2800" dirty="0" smtClean="0"/>
              <a:t> </a:t>
            </a:r>
            <a:r>
              <a:rPr lang="en-US" sz="2800" dirty="0" err="1" smtClean="0"/>
              <a:t>Batool</a:t>
            </a:r>
            <a:endParaRPr lang="en-US" sz="28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i="0" u="none" strike="noStrike" kern="1200" cap="none" spc="0" normalizeH="0" baseline="0" noProof="0" dirty="0" smtClean="0">
                <a:ln>
                  <a:noFill/>
                </a:ln>
                <a:solidFill>
                  <a:schemeClr val="tx1"/>
                </a:solidFill>
                <a:effectLst/>
                <a:uLnTx/>
                <a:uFillTx/>
                <a:latin typeface="+mn-lt"/>
                <a:ea typeface="+mn-ea"/>
                <a:cs typeface="+mn-cs"/>
              </a:rPr>
              <a:t>Submitted</a:t>
            </a:r>
            <a:r>
              <a:rPr kumimoji="0" lang="en-US" sz="2800" i="0" u="none" strike="noStrike" kern="1200" cap="none" spc="0" normalizeH="0" noProof="0" dirty="0" smtClean="0">
                <a:ln>
                  <a:noFill/>
                </a:ln>
                <a:solidFill>
                  <a:schemeClr val="tx1"/>
                </a:solidFill>
                <a:effectLst/>
                <a:uLnTx/>
                <a:uFillTx/>
                <a:latin typeface="+mn-lt"/>
                <a:ea typeface="+mn-ea"/>
                <a:cs typeface="+mn-cs"/>
              </a:rPr>
              <a:t> to</a:t>
            </a:r>
            <a:r>
              <a:rPr kumimoji="0" lang="en-US" sz="2800" i="0" u="none" strike="noStrike" kern="1200" cap="none" spc="0" normalizeH="0" baseline="0" noProof="0" dirty="0" smtClean="0">
                <a:ln>
                  <a:noFill/>
                </a:ln>
                <a:solidFill>
                  <a:schemeClr val="tx1"/>
                </a:solidFill>
                <a:effectLst/>
                <a:uLnTx/>
                <a:uFillTx/>
                <a:latin typeface="+mn-lt"/>
                <a:ea typeface="+mn-ea"/>
                <a:cs typeface="+mn-cs"/>
              </a:rPr>
              <a:t>:</a:t>
            </a:r>
            <a:r>
              <a:rPr kumimoji="0" lang="en-US" sz="2800" i="0" u="none" strike="noStrike" kern="1200" cap="none" spc="0" normalizeH="0" noProof="0" dirty="0" smtClean="0">
                <a:ln>
                  <a:noFill/>
                </a:ln>
                <a:solidFill>
                  <a:schemeClr val="tx1"/>
                </a:solidFill>
                <a:effectLst/>
                <a:uLnTx/>
                <a:uFillTx/>
                <a:latin typeface="+mn-lt"/>
                <a:ea typeface="+mn-ea"/>
                <a:cs typeface="+mn-cs"/>
              </a:rPr>
              <a:t> </a:t>
            </a:r>
            <a:r>
              <a:rPr lang="en-US" sz="2800" dirty="0" smtClean="0"/>
              <a:t>Miss. </a:t>
            </a:r>
            <a:r>
              <a:rPr lang="en-US" sz="2800" dirty="0" err="1" smtClean="0"/>
              <a:t>Saleha</a:t>
            </a:r>
            <a:r>
              <a:rPr lang="en-US" sz="2800" dirty="0" smtClean="0"/>
              <a:t> </a:t>
            </a:r>
            <a:r>
              <a:rPr lang="en-US" sz="2800" dirty="0" err="1" smtClean="0"/>
              <a:t>Raza</a:t>
            </a:r>
            <a:endParaRPr lang="en-US" sz="28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en-US" sz="2800" dirty="0" smtClean="0"/>
              <a:t>Subject: Computational Intelligence</a:t>
            </a:r>
            <a:endParaRPr kumimoji="0" lang="en-US" sz="280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noAutofit/>
          </a:bodyPr>
          <a:lstStyle/>
          <a:p>
            <a:r>
              <a:rPr lang="en-US" sz="72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rPr>
              <a:t>PROCEDURE</a:t>
            </a:r>
            <a:endParaRPr lang="en-US" sz="66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LINK RECOMMENDATION</a:t>
            </a:r>
          </a:p>
        </p:txBody>
      </p:sp>
      <p:sp>
        <p:nvSpPr>
          <p:cNvPr id="3" name="Content Placeholder 2"/>
          <p:cNvSpPr>
            <a:spLocks noGrp="1"/>
          </p:cNvSpPr>
          <p:nvPr>
            <p:ph idx="1"/>
          </p:nvPr>
        </p:nvSpPr>
        <p:spPr/>
        <p:txBody>
          <a:bodyPr>
            <a:normAutofit fontScale="92500"/>
          </a:bodyPr>
          <a:lstStyle/>
          <a:p>
            <a:r>
              <a:rPr lang="en-US" dirty="0" smtClean="0"/>
              <a:t>Consider </a:t>
            </a:r>
            <a:r>
              <a:rPr lang="en-US" dirty="0" smtClean="0"/>
              <a:t>an individual in </a:t>
            </a:r>
            <a:r>
              <a:rPr lang="en-US" dirty="0" smtClean="0"/>
              <a:t>a social network </a:t>
            </a:r>
            <a:r>
              <a:rPr lang="en-US" dirty="0" smtClean="0"/>
              <a:t>to be the central node, </a:t>
            </a:r>
            <a:r>
              <a:rPr lang="en-US" i="1" dirty="0" smtClean="0"/>
              <a:t>C</a:t>
            </a:r>
            <a:r>
              <a:rPr lang="en-US" i="1" dirty="0" smtClean="0"/>
              <a:t>.</a:t>
            </a:r>
          </a:p>
          <a:p>
            <a:r>
              <a:rPr lang="en-US" dirty="0" smtClean="0"/>
              <a:t>Population P consists of candidates </a:t>
            </a:r>
            <a:r>
              <a:rPr lang="en-US" dirty="0" smtClean="0"/>
              <a:t>for </a:t>
            </a:r>
            <a:r>
              <a:rPr lang="en-US" dirty="0" smtClean="0"/>
              <a:t>potential friendship, </a:t>
            </a:r>
            <a:r>
              <a:rPr lang="en-US" dirty="0" smtClean="0"/>
              <a:t>whom are not friends with </a:t>
            </a:r>
            <a:r>
              <a:rPr lang="en-US" i="1" dirty="0" smtClean="0"/>
              <a:t>C</a:t>
            </a:r>
            <a:r>
              <a:rPr lang="en-US" i="1" dirty="0" smtClean="0"/>
              <a:t>.</a:t>
            </a:r>
          </a:p>
          <a:p>
            <a:r>
              <a:rPr lang="en-US" dirty="0" smtClean="0"/>
              <a:t>Filter P </a:t>
            </a:r>
            <a:r>
              <a:rPr lang="en-US" dirty="0" smtClean="0"/>
              <a:t>using a </a:t>
            </a:r>
            <a:r>
              <a:rPr lang="en-US" dirty="0" smtClean="0"/>
              <a:t>friends-of-friends </a:t>
            </a:r>
            <a:r>
              <a:rPr lang="en-US" dirty="0" smtClean="0"/>
              <a:t>approach </a:t>
            </a:r>
            <a:r>
              <a:rPr lang="en-US" dirty="0" smtClean="0"/>
              <a:t>and degree </a:t>
            </a:r>
            <a:r>
              <a:rPr lang="en-US" dirty="0" smtClean="0"/>
              <a:t>centrality to obtain a smaller set of potential friends</a:t>
            </a:r>
            <a:r>
              <a:rPr lang="en-US" dirty="0" smtClean="0"/>
              <a:t>.</a:t>
            </a:r>
          </a:p>
          <a:p>
            <a:r>
              <a:rPr lang="en-US" dirty="0" smtClean="0"/>
              <a:t>Evolve </a:t>
            </a:r>
            <a:r>
              <a:rPr lang="en-US" dirty="0" smtClean="0"/>
              <a:t>a social </a:t>
            </a:r>
            <a:r>
              <a:rPr lang="en-US" dirty="0" smtClean="0"/>
              <a:t>genome  </a:t>
            </a:r>
            <a:r>
              <a:rPr lang="en-US" dirty="0" smtClean="0"/>
              <a:t>with respect to </a:t>
            </a:r>
            <a:r>
              <a:rPr lang="en-US" i="1" dirty="0" smtClean="0"/>
              <a:t>C and </a:t>
            </a:r>
            <a:r>
              <a:rPr lang="en-US" i="1" dirty="0" smtClean="0"/>
              <a:t>C’s </a:t>
            </a:r>
            <a:r>
              <a:rPr lang="en-US" dirty="0" smtClean="0"/>
              <a:t>friends.</a:t>
            </a:r>
          </a:p>
          <a:p>
            <a:endParaRPr lang="en-US" dirty="0"/>
          </a:p>
        </p:txBody>
      </p:sp>
      <p:pic>
        <p:nvPicPr>
          <p:cNvPr id="2051" name="Picture 3"/>
          <p:cNvPicPr>
            <a:picLocks noChangeAspect="1" noChangeArrowheads="1"/>
          </p:cNvPicPr>
          <p:nvPr/>
        </p:nvPicPr>
        <p:blipFill>
          <a:blip r:embed="rId2"/>
          <a:srcRect/>
          <a:stretch>
            <a:fillRect/>
          </a:stretch>
        </p:blipFill>
        <p:spPr bwMode="auto">
          <a:xfrm>
            <a:off x="2438400" y="5791200"/>
            <a:ext cx="4649491" cy="762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SOCIAL GENOME</a:t>
            </a:r>
          </a:p>
        </p:txBody>
      </p:sp>
      <p:sp>
        <p:nvSpPr>
          <p:cNvPr id="3" name="Content Placeholder 2"/>
          <p:cNvSpPr>
            <a:spLocks noGrp="1"/>
          </p:cNvSpPr>
          <p:nvPr>
            <p:ph idx="1"/>
          </p:nvPr>
        </p:nvSpPr>
        <p:spPr>
          <a:xfrm>
            <a:off x="457200" y="1371600"/>
            <a:ext cx="8305800" cy="5181600"/>
          </a:xfrm>
        </p:spPr>
        <p:txBody>
          <a:bodyPr>
            <a:normAutofit fontScale="85000" lnSpcReduction="20000"/>
          </a:bodyPr>
          <a:lstStyle/>
          <a:p>
            <a:r>
              <a:rPr lang="en-US" dirty="0" smtClean="0"/>
              <a:t>It is </a:t>
            </a:r>
            <a:r>
              <a:rPr lang="en-US" dirty="0" smtClean="0"/>
              <a:t>a </a:t>
            </a:r>
            <a:r>
              <a:rPr lang="en-US" dirty="0" smtClean="0"/>
              <a:t>10-dimensional </a:t>
            </a:r>
            <a:r>
              <a:rPr lang="en-US" dirty="0" smtClean="0"/>
              <a:t>binary genome </a:t>
            </a:r>
            <a:r>
              <a:rPr lang="en-US" dirty="0" smtClean="0"/>
              <a:t>whose genes </a:t>
            </a:r>
            <a:r>
              <a:rPr lang="en-US" dirty="0" smtClean="0"/>
              <a:t>are based on social features obtained using the </a:t>
            </a:r>
            <a:r>
              <a:rPr lang="en-US" dirty="0" err="1" smtClean="0"/>
              <a:t>Facebook</a:t>
            </a:r>
            <a:r>
              <a:rPr lang="en-US" dirty="0" smtClean="0"/>
              <a:t> Graph </a:t>
            </a:r>
            <a:r>
              <a:rPr lang="en-US" dirty="0" smtClean="0"/>
              <a:t>API. </a:t>
            </a:r>
            <a:endParaRPr lang="en-US" dirty="0" smtClean="0"/>
          </a:p>
          <a:p>
            <a:r>
              <a:rPr lang="en-US" dirty="0" smtClean="0"/>
              <a:t>The </a:t>
            </a:r>
            <a:r>
              <a:rPr lang="en-US" dirty="0" smtClean="0"/>
              <a:t>social features are preferences users </a:t>
            </a:r>
            <a:r>
              <a:rPr lang="en-US" dirty="0" smtClean="0"/>
              <a:t>may apply </a:t>
            </a:r>
            <a:r>
              <a:rPr lang="en-US" dirty="0" smtClean="0"/>
              <a:t>in the decision to pursue a friendship</a:t>
            </a:r>
            <a:r>
              <a:rPr lang="en-US" dirty="0" smtClean="0"/>
              <a:t>.</a:t>
            </a:r>
          </a:p>
          <a:p>
            <a:pPr lvl="1"/>
            <a:r>
              <a:rPr lang="en-US" i="1" dirty="0" smtClean="0"/>
              <a:t>Shared </a:t>
            </a:r>
            <a:r>
              <a:rPr lang="en-US" i="1" dirty="0" smtClean="0"/>
              <a:t>Friends</a:t>
            </a:r>
          </a:p>
          <a:p>
            <a:pPr lvl="1"/>
            <a:r>
              <a:rPr lang="en-US" i="1" dirty="0" smtClean="0"/>
              <a:t>Location</a:t>
            </a:r>
          </a:p>
          <a:p>
            <a:pPr lvl="1"/>
            <a:r>
              <a:rPr lang="en-US" i="1" dirty="0" smtClean="0"/>
              <a:t>Age </a:t>
            </a:r>
          </a:p>
          <a:p>
            <a:pPr lvl="1"/>
            <a:r>
              <a:rPr lang="en-US" i="1" dirty="0" smtClean="0"/>
              <a:t>General Interests</a:t>
            </a:r>
          </a:p>
          <a:p>
            <a:pPr lvl="1"/>
            <a:r>
              <a:rPr lang="en-US" i="1" dirty="0" smtClean="0"/>
              <a:t>Photo tags</a:t>
            </a:r>
          </a:p>
          <a:p>
            <a:pPr lvl="1"/>
            <a:r>
              <a:rPr lang="en-US" i="1" dirty="0" smtClean="0"/>
              <a:t>Movies </a:t>
            </a:r>
          </a:p>
          <a:p>
            <a:pPr lvl="1"/>
            <a:r>
              <a:rPr lang="en-US" i="1" dirty="0" smtClean="0"/>
              <a:t>Education </a:t>
            </a:r>
          </a:p>
          <a:p>
            <a:pPr lvl="1"/>
            <a:r>
              <a:rPr lang="en-US" i="1" dirty="0" smtClean="0"/>
              <a:t>Events</a:t>
            </a:r>
            <a:endParaRPr lang="en-US" dirty="0" smtClean="0"/>
          </a:p>
          <a:p>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34000"/>
          </a:xfrm>
        </p:spPr>
        <p:txBody>
          <a:bodyPr>
            <a:normAutofit fontScale="92500"/>
          </a:bodyPr>
          <a:lstStyle/>
          <a:p>
            <a:r>
              <a:rPr lang="en-US" dirty="0" smtClean="0"/>
              <a:t>Social Genome is evolved by Genetic </a:t>
            </a:r>
            <a:r>
              <a:rPr lang="en-US" dirty="0" smtClean="0"/>
              <a:t>Algorithm</a:t>
            </a:r>
          </a:p>
          <a:p>
            <a:r>
              <a:rPr lang="en-US" dirty="0" smtClean="0"/>
              <a:t>For a randomly initiated population of genomes best genome is evolved by </a:t>
            </a:r>
            <a:r>
              <a:rPr lang="en-US" dirty="0" err="1" smtClean="0"/>
              <a:t>elitlist</a:t>
            </a:r>
            <a:r>
              <a:rPr lang="en-US" dirty="0" smtClean="0"/>
              <a:t> and </a:t>
            </a:r>
            <a:r>
              <a:rPr lang="en-US" dirty="0" smtClean="0"/>
              <a:t>tournament </a:t>
            </a:r>
            <a:r>
              <a:rPr lang="en-US" dirty="0" smtClean="0"/>
              <a:t>selection </a:t>
            </a:r>
          </a:p>
          <a:p>
            <a:r>
              <a:rPr lang="en-US" i="1" dirty="0" err="1" smtClean="0"/>
              <a:t>C</a:t>
            </a:r>
            <a:r>
              <a:rPr lang="en-US" sz="2800" i="1" dirty="0" err="1" smtClean="0"/>
              <a:t>f</a:t>
            </a:r>
            <a:r>
              <a:rPr lang="en-US" sz="2800" i="1" dirty="0" smtClean="0"/>
              <a:t>  </a:t>
            </a:r>
            <a:r>
              <a:rPr lang="en-US" dirty="0" smtClean="0"/>
              <a:t>are the friends of </a:t>
            </a:r>
            <a:r>
              <a:rPr lang="en-US" sz="2800" i="1" dirty="0" smtClean="0"/>
              <a:t>C</a:t>
            </a:r>
            <a:endParaRPr lang="en-US" dirty="0" smtClean="0"/>
          </a:p>
          <a:p>
            <a:r>
              <a:rPr lang="en-US" dirty="0" smtClean="0"/>
              <a:t>Fitness of Social Genome,</a:t>
            </a:r>
          </a:p>
          <a:p>
            <a:pPr>
              <a:buNone/>
            </a:pPr>
            <a:r>
              <a:rPr lang="en-US" dirty="0" smtClean="0"/>
              <a:t>	</a:t>
            </a:r>
            <a:r>
              <a:rPr lang="en-US" dirty="0" smtClean="0"/>
              <a:t>For each friend </a:t>
            </a:r>
            <a:r>
              <a:rPr lang="en-US" sz="3000" i="1" dirty="0" err="1" smtClean="0"/>
              <a:t>C</a:t>
            </a:r>
            <a:r>
              <a:rPr lang="en-US" sz="2400" i="1" dirty="0" err="1" smtClean="0"/>
              <a:t>f</a:t>
            </a:r>
            <a:r>
              <a:rPr lang="en-US" dirty="0" smtClean="0"/>
              <a:t> </a:t>
            </a:r>
          </a:p>
          <a:p>
            <a:pPr lvl="1"/>
            <a:r>
              <a:rPr lang="en-US" dirty="0" smtClean="0"/>
              <a:t>For length n of </a:t>
            </a:r>
            <a:r>
              <a:rPr lang="en-US" i="1" dirty="0" err="1" smtClean="0"/>
              <a:t>C</a:t>
            </a:r>
            <a:r>
              <a:rPr lang="en-US" sz="2000" i="1" dirty="0" err="1" smtClean="0"/>
              <a:t>f</a:t>
            </a:r>
            <a:endParaRPr lang="en-US" dirty="0" smtClean="0"/>
          </a:p>
          <a:p>
            <a:pPr>
              <a:buNone/>
            </a:pPr>
            <a:r>
              <a:rPr lang="en-US" dirty="0" smtClean="0"/>
              <a:t>		fitness </a:t>
            </a:r>
            <a:r>
              <a:rPr lang="en-US" dirty="0" smtClean="0"/>
              <a:t>+= </a:t>
            </a:r>
            <a:r>
              <a:rPr lang="en-US" dirty="0" smtClean="0"/>
              <a:t>value(</a:t>
            </a:r>
            <a:r>
              <a:rPr lang="en-US" sz="3000" i="1" dirty="0" err="1" smtClean="0"/>
              <a:t>C</a:t>
            </a:r>
            <a:r>
              <a:rPr lang="en-US" sz="2400" i="1" dirty="0" err="1" smtClean="0"/>
              <a:t>f</a:t>
            </a:r>
            <a:r>
              <a:rPr lang="en-US" dirty="0" smtClean="0"/>
              <a:t>[n]) </a:t>
            </a:r>
          </a:p>
          <a:p>
            <a:pPr>
              <a:buNone/>
            </a:pPr>
            <a:r>
              <a:rPr lang="en-US" dirty="0" smtClean="0"/>
              <a:t>	</a:t>
            </a:r>
            <a:r>
              <a:rPr lang="en-US" dirty="0" smtClean="0"/>
              <a:t>	where Social Genome has value = 1</a:t>
            </a:r>
          </a:p>
          <a:p>
            <a:pPr>
              <a:buNone/>
            </a:pPr>
            <a:endParaRPr lang="en-US" dirty="0" smtClean="0"/>
          </a:p>
        </p:txBody>
      </p:sp>
      <p:sp>
        <p:nvSpPr>
          <p:cNvPr id="4" name="Title 1"/>
          <p:cNvSpPr>
            <a:spLocks noGrp="1"/>
          </p:cNvSpPr>
          <p:nvPr>
            <p:ph type="title"/>
          </p:nvPr>
        </p:nvSpPr>
        <p:spPr>
          <a:xfrm>
            <a:off x="457200" y="274638"/>
            <a:ext cx="8229600" cy="1143000"/>
          </a:xfrm>
        </p:spPr>
        <p:txBody>
          <a:bodyPr>
            <a:norm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GENETIC ALGORITHM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r>
              <a:rPr lang="en-US" dirty="0" smtClean="0"/>
              <a:t>For each candidate in P</a:t>
            </a:r>
          </a:p>
          <a:p>
            <a:pPr lvl="1"/>
            <a:r>
              <a:rPr lang="en-US" dirty="0" smtClean="0"/>
              <a:t>Calculate fitness according to the friends of C </a:t>
            </a:r>
            <a:r>
              <a:rPr lang="en-US" dirty="0" err="1" smtClean="0"/>
              <a:t>i.e</a:t>
            </a:r>
            <a:r>
              <a:rPr lang="en-US" dirty="0" smtClean="0"/>
              <a:t>, </a:t>
            </a:r>
            <a:r>
              <a:rPr lang="en-US" dirty="0" err="1" smtClean="0"/>
              <a:t>Cf</a:t>
            </a:r>
            <a:r>
              <a:rPr lang="en-US" dirty="0" smtClean="0"/>
              <a:t> and evolved Social Genome</a:t>
            </a:r>
          </a:p>
          <a:p>
            <a:r>
              <a:rPr lang="en-US" dirty="0" smtClean="0"/>
              <a:t>Keep 10 individuals with highest fitness as “recommended friends”. </a:t>
            </a:r>
          </a:p>
          <a:p>
            <a:r>
              <a:rPr lang="en-US" dirty="0" smtClean="0"/>
              <a:t>Population used for the evolution of one best genome is discarded and again a random population is initialized.</a:t>
            </a:r>
          </a:p>
          <a:p>
            <a:r>
              <a:rPr lang="en-US" dirty="0" smtClean="0"/>
              <a:t>Exploration is performed by single-point </a:t>
            </a:r>
            <a:r>
              <a:rPr lang="en-US" dirty="0" smtClean="0"/>
              <a:t>crossover and </a:t>
            </a:r>
            <a:r>
              <a:rPr lang="en-US" dirty="0" smtClean="0"/>
              <a:t>bit-flip mutation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229600" cy="1143000"/>
          </a:xfrm>
        </p:spPr>
        <p:txBody>
          <a:bodyPr>
            <a:normAutofit fontScale="90000"/>
          </a:bodyPr>
          <a:lstStyle/>
          <a:p>
            <a:r>
              <a:rPr lang="en-US" sz="72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rPr>
              <a:t>RESULTS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305800" cy="6019800"/>
          </a:xfrm>
        </p:spPr>
        <p:txBody>
          <a:bodyPr>
            <a:normAutofit/>
          </a:bodyPr>
          <a:lstStyle/>
          <a:p>
            <a:r>
              <a:rPr lang="en-US" dirty="0" smtClean="0"/>
              <a:t>10 </a:t>
            </a:r>
            <a:r>
              <a:rPr lang="en-US" dirty="0" smtClean="0"/>
              <a:t>friends </a:t>
            </a:r>
            <a:r>
              <a:rPr lang="en-US" dirty="0" smtClean="0"/>
              <a:t>are removed from </a:t>
            </a:r>
            <a:r>
              <a:rPr lang="en-US" dirty="0" smtClean="0"/>
              <a:t>an </a:t>
            </a:r>
            <a:r>
              <a:rPr lang="en-US" dirty="0" smtClean="0"/>
              <a:t>individual’s network.</a:t>
            </a:r>
          </a:p>
          <a:p>
            <a:r>
              <a:rPr lang="en-US" dirty="0" smtClean="0"/>
              <a:t>The </a:t>
            </a:r>
            <a:r>
              <a:rPr lang="en-US" dirty="0" smtClean="0"/>
              <a:t>rate of return </a:t>
            </a:r>
            <a:r>
              <a:rPr lang="en-US" dirty="0" smtClean="0"/>
              <a:t>is </a:t>
            </a:r>
            <a:r>
              <a:rPr lang="en-US" dirty="0" smtClean="0"/>
              <a:t>used to compare the </a:t>
            </a:r>
            <a:r>
              <a:rPr lang="en-US" dirty="0" smtClean="0"/>
              <a:t>performanc</a:t>
            </a:r>
            <a:r>
              <a:rPr lang="en-US" dirty="0" smtClean="0"/>
              <a:t>e</a:t>
            </a:r>
            <a:r>
              <a:rPr lang="en-US" dirty="0" smtClean="0"/>
              <a:t>. </a:t>
            </a:r>
          </a:p>
          <a:p>
            <a:pPr lvl="1"/>
            <a:r>
              <a:rPr lang="en-US" dirty="0" smtClean="0"/>
              <a:t>The </a:t>
            </a:r>
            <a:r>
              <a:rPr lang="en-US" dirty="0" smtClean="0"/>
              <a:t>purely social approach yielded </a:t>
            </a:r>
            <a:r>
              <a:rPr lang="en-US" dirty="0" smtClean="0"/>
              <a:t>a 6.83</a:t>
            </a:r>
            <a:r>
              <a:rPr lang="en-US" dirty="0" smtClean="0"/>
              <a:t>% return rate, with 0 to 2 of the removed users </a:t>
            </a:r>
            <a:r>
              <a:rPr lang="en-US" dirty="0" smtClean="0"/>
              <a:t>being recommended.</a:t>
            </a:r>
          </a:p>
          <a:p>
            <a:pPr lvl="1"/>
            <a:r>
              <a:rPr lang="en-US" dirty="0" smtClean="0"/>
              <a:t>T</a:t>
            </a:r>
            <a:r>
              <a:rPr lang="en-US" dirty="0" smtClean="0"/>
              <a:t>he network-based </a:t>
            </a:r>
            <a:r>
              <a:rPr lang="en-US" dirty="0" smtClean="0"/>
              <a:t>approach yielded a </a:t>
            </a:r>
            <a:r>
              <a:rPr lang="en-US" dirty="0" smtClean="0"/>
              <a:t>22.38% return </a:t>
            </a:r>
            <a:r>
              <a:rPr lang="en-US" dirty="0" smtClean="0"/>
              <a:t>rate, with 1 to 4 users being </a:t>
            </a:r>
            <a:r>
              <a:rPr lang="en-US" dirty="0" smtClean="0"/>
              <a:t>recommended.</a:t>
            </a:r>
          </a:p>
          <a:p>
            <a:pPr lvl="1"/>
            <a:r>
              <a:rPr lang="en-US" dirty="0" smtClean="0"/>
              <a:t>The GA </a:t>
            </a:r>
            <a:r>
              <a:rPr lang="en-US" dirty="0" smtClean="0"/>
              <a:t>approach yielded a 31.78% return rate, with </a:t>
            </a:r>
            <a:r>
              <a:rPr lang="en-US" dirty="0" smtClean="0"/>
              <a:t>1 to </a:t>
            </a:r>
            <a:r>
              <a:rPr lang="en-US" dirty="0" smtClean="0"/>
              <a:t>6 users being recommended.</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229600" cy="1143000"/>
          </a:xfrm>
        </p:spPr>
        <p:txBody>
          <a:bodyPr>
            <a:normAutofit fontScale="90000"/>
          </a:bodyPr>
          <a:lstStyle/>
          <a:p>
            <a:r>
              <a:rPr lang="en-US" sz="65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rPr>
              <a:t>THANK YOU </a:t>
            </a:r>
            <a:r>
              <a:rPr lang="en-US" sz="65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rPr>
              <a:t/>
            </a:r>
            <a:br>
              <a:rPr lang="en-US" sz="65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rPr>
            </a:br>
            <a:r>
              <a:rPr lang="en-US" sz="65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sym typeface="Wingdings" pitchFamily="2" charset="2"/>
              </a:rPr>
              <a:t></a:t>
            </a:r>
            <a:endParaRPr lang="en-US" sz="6500" b="1"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INTRODUCTION</a:t>
            </a:r>
          </a:p>
        </p:txBody>
      </p:sp>
      <p:sp>
        <p:nvSpPr>
          <p:cNvPr id="3" name="Content Placeholder 2"/>
          <p:cNvSpPr>
            <a:spLocks noGrp="1"/>
          </p:cNvSpPr>
          <p:nvPr>
            <p:ph idx="1"/>
          </p:nvPr>
        </p:nvSpPr>
        <p:spPr/>
        <p:txBody>
          <a:bodyPr/>
          <a:lstStyle/>
          <a:p>
            <a:r>
              <a:rPr lang="en-US" dirty="0" smtClean="0"/>
              <a:t>In this paper, </a:t>
            </a:r>
            <a:r>
              <a:rPr lang="en-US" dirty="0" smtClean="0"/>
              <a:t>the </a:t>
            </a:r>
            <a:r>
              <a:rPr lang="en-US" dirty="0" smtClean="0"/>
              <a:t>goal is to study human interaction within social networks in order to gain insights into the preferences an individual considers when forming relationships so we can provide better quality, i.e., more relevant, friend recommendations.</a:t>
            </a:r>
          </a:p>
          <a:p>
            <a:endParaRPr lang="en-US" dirty="0"/>
          </a:p>
        </p:txBody>
      </p:sp>
      <p:pic>
        <p:nvPicPr>
          <p:cNvPr id="15362" name="Picture 2" descr="http://www.neyapneyapma.com/wp-content/uploads/2014/10/social_network-resized-600.png"/>
          <p:cNvPicPr>
            <a:picLocks noChangeAspect="1" noChangeArrowheads="1"/>
          </p:cNvPicPr>
          <p:nvPr/>
        </p:nvPicPr>
        <p:blipFill>
          <a:blip r:embed="rId2"/>
          <a:srcRect/>
          <a:stretch>
            <a:fillRect/>
          </a:stretch>
        </p:blipFill>
        <p:spPr bwMode="auto">
          <a:xfrm>
            <a:off x="3276600" y="4495800"/>
            <a:ext cx="2819400" cy="217563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RECOMMENDATION SYSTEMS</a:t>
            </a:r>
          </a:p>
        </p:txBody>
      </p:sp>
      <p:sp>
        <p:nvSpPr>
          <p:cNvPr id="3" name="Content Placeholder 2"/>
          <p:cNvSpPr>
            <a:spLocks noGrp="1"/>
          </p:cNvSpPr>
          <p:nvPr>
            <p:ph idx="1"/>
          </p:nvPr>
        </p:nvSpPr>
        <p:spPr/>
        <p:txBody>
          <a:bodyPr>
            <a:normAutofit/>
          </a:bodyPr>
          <a:lstStyle/>
          <a:p>
            <a:r>
              <a:rPr lang="en-US" dirty="0" smtClean="0"/>
              <a:t>Recommendation systems are </a:t>
            </a:r>
            <a:r>
              <a:rPr lang="en-US" dirty="0" smtClean="0"/>
              <a:t>a subclass of information filtering system that seek to predict the 'rating' or 'preference' that user would give to an </a:t>
            </a:r>
            <a:r>
              <a:rPr lang="en-US" dirty="0" smtClean="0"/>
              <a:t>item (Wikipedia)</a:t>
            </a:r>
          </a:p>
        </p:txBody>
      </p:sp>
      <p:pic>
        <p:nvPicPr>
          <p:cNvPr id="12289" name="Picture 1"/>
          <p:cNvPicPr>
            <a:picLocks noChangeAspect="1" noChangeArrowheads="1"/>
          </p:cNvPicPr>
          <p:nvPr/>
        </p:nvPicPr>
        <p:blipFill>
          <a:blip r:embed="rId2"/>
          <a:srcRect/>
          <a:stretch>
            <a:fillRect/>
          </a:stretch>
        </p:blipFill>
        <p:spPr bwMode="auto">
          <a:xfrm>
            <a:off x="2667000" y="3733800"/>
            <a:ext cx="4800600" cy="2828925"/>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305800" cy="5592763"/>
          </a:xfrm>
        </p:spPr>
        <p:txBody>
          <a:bodyPr>
            <a:normAutofit fontScale="92500"/>
          </a:bodyPr>
          <a:lstStyle/>
          <a:p>
            <a:r>
              <a:rPr lang="en-US" dirty="0" smtClean="0"/>
              <a:t>Recommendation systems can be divided into two areas of focus: </a:t>
            </a:r>
          </a:p>
          <a:p>
            <a:pPr lvl="1"/>
            <a:r>
              <a:rPr lang="en-US" dirty="0" smtClean="0"/>
              <a:t>object recommendation </a:t>
            </a:r>
          </a:p>
          <a:p>
            <a:pPr lvl="1"/>
            <a:r>
              <a:rPr lang="en-US" dirty="0" smtClean="0"/>
              <a:t>link recommendation</a:t>
            </a:r>
            <a:r>
              <a:rPr lang="en-US" dirty="0" smtClean="0"/>
              <a:t>.</a:t>
            </a:r>
          </a:p>
          <a:p>
            <a:r>
              <a:rPr lang="en-US" dirty="0" smtClean="0"/>
              <a:t>Amazon </a:t>
            </a:r>
            <a:r>
              <a:rPr lang="en-US" dirty="0" smtClean="0"/>
              <a:t>and Netflix emphasize object recommendation where products are recommended to users based on past behavioral patterns. </a:t>
            </a:r>
          </a:p>
          <a:p>
            <a:r>
              <a:rPr lang="en-US" dirty="0" smtClean="0"/>
              <a:t>Social networking sites such as </a:t>
            </a:r>
            <a:r>
              <a:rPr lang="en-US" dirty="0" err="1" smtClean="0"/>
              <a:t>Facebook</a:t>
            </a:r>
            <a:r>
              <a:rPr lang="en-US" dirty="0" smtClean="0"/>
              <a:t> and LinkedIn focus on link recommendation where friend recommendations are presented to users.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DATA</a:t>
            </a:r>
          </a:p>
        </p:txBody>
      </p:sp>
      <p:sp>
        <p:nvSpPr>
          <p:cNvPr id="3" name="Content Placeholder 2"/>
          <p:cNvSpPr>
            <a:spLocks noGrp="1"/>
          </p:cNvSpPr>
          <p:nvPr>
            <p:ph idx="1"/>
          </p:nvPr>
        </p:nvSpPr>
        <p:spPr/>
        <p:txBody>
          <a:bodyPr>
            <a:normAutofit/>
          </a:bodyPr>
          <a:lstStyle/>
          <a:p>
            <a:r>
              <a:rPr lang="en-US" dirty="0" smtClean="0"/>
              <a:t>1200 </a:t>
            </a:r>
            <a:r>
              <a:rPr lang="en-US" dirty="0" err="1" smtClean="0"/>
              <a:t>Facebook</a:t>
            </a:r>
            <a:r>
              <a:rPr lang="en-US" dirty="0" smtClean="0"/>
              <a:t> users and their social network is used as the experimental data.</a:t>
            </a:r>
          </a:p>
          <a:p>
            <a:r>
              <a:rPr lang="en-US" dirty="0" smtClean="0"/>
              <a:t>Social </a:t>
            </a:r>
            <a:r>
              <a:rPr lang="en-US" dirty="0" smtClean="0"/>
              <a:t>network analysis </a:t>
            </a:r>
            <a:r>
              <a:rPr lang="en-US" dirty="0" smtClean="0"/>
              <a:t>of their each profile is done by </a:t>
            </a:r>
            <a:r>
              <a:rPr lang="en-US" dirty="0" err="1" smtClean="0"/>
              <a:t>Facebook</a:t>
            </a:r>
            <a:r>
              <a:rPr lang="en-US" dirty="0" smtClean="0"/>
              <a:t> Graph API.</a:t>
            </a:r>
            <a:endParaRPr lang="en-US" dirty="0" smtClean="0"/>
          </a:p>
        </p:txBody>
      </p:sp>
      <p:pic>
        <p:nvPicPr>
          <p:cNvPr id="14338" name="Picture 2" descr="http://energieplein-nijmegen.nl/wp-content/uploads/2014/08/facebook.gif"/>
          <p:cNvPicPr>
            <a:picLocks noChangeAspect="1" noChangeArrowheads="1"/>
          </p:cNvPicPr>
          <p:nvPr/>
        </p:nvPicPr>
        <p:blipFill>
          <a:blip r:embed="rId2"/>
          <a:srcRect/>
          <a:stretch>
            <a:fillRect/>
          </a:stretch>
        </p:blipFill>
        <p:spPr bwMode="auto">
          <a:xfrm>
            <a:off x="2895600" y="3962400"/>
            <a:ext cx="3886200" cy="2590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FACEBOOK’S RECOMMENDATIONS</a:t>
            </a:r>
          </a:p>
        </p:txBody>
      </p:sp>
      <p:sp>
        <p:nvSpPr>
          <p:cNvPr id="3" name="Content Placeholder 2"/>
          <p:cNvSpPr>
            <a:spLocks noGrp="1"/>
          </p:cNvSpPr>
          <p:nvPr>
            <p:ph idx="1"/>
          </p:nvPr>
        </p:nvSpPr>
        <p:spPr/>
        <p:txBody>
          <a:bodyPr>
            <a:normAutofit lnSpcReduction="10000"/>
          </a:bodyPr>
          <a:lstStyle/>
          <a:p>
            <a:r>
              <a:rPr lang="en-US" dirty="0" smtClean="0"/>
              <a:t>The recommendation algorithms employed by sites such </a:t>
            </a:r>
            <a:r>
              <a:rPr lang="en-US" dirty="0" smtClean="0"/>
              <a:t>as </a:t>
            </a:r>
            <a:r>
              <a:rPr lang="en-US" dirty="0" err="1" smtClean="0"/>
              <a:t>Facebook</a:t>
            </a:r>
            <a:r>
              <a:rPr lang="en-US" dirty="0" smtClean="0"/>
              <a:t> </a:t>
            </a:r>
            <a:r>
              <a:rPr lang="en-US" dirty="0" smtClean="0"/>
              <a:t>are proprietary. However, through observation, it </a:t>
            </a:r>
            <a:r>
              <a:rPr lang="en-US" dirty="0" smtClean="0"/>
              <a:t>is apparent </a:t>
            </a:r>
            <a:r>
              <a:rPr lang="en-US" dirty="0" smtClean="0"/>
              <a:t>that a </a:t>
            </a:r>
            <a:r>
              <a:rPr lang="en-US" dirty="0" smtClean="0"/>
              <a:t>friends of friends </a:t>
            </a:r>
            <a:r>
              <a:rPr lang="en-US" dirty="0" smtClean="0"/>
              <a:t>approach is being used</a:t>
            </a:r>
            <a:r>
              <a:rPr lang="en-US" dirty="0" smtClean="0"/>
              <a:t>.</a:t>
            </a:r>
          </a:p>
          <a:p>
            <a:pPr lvl="1"/>
            <a:r>
              <a:rPr lang="en-US" dirty="0" smtClean="0"/>
              <a:t>If A is a friend of B</a:t>
            </a:r>
          </a:p>
          <a:p>
            <a:pPr lvl="1"/>
            <a:r>
              <a:rPr lang="en-US" dirty="0" smtClean="0"/>
              <a:t>And C is also a friend of B</a:t>
            </a:r>
          </a:p>
          <a:p>
            <a:pPr lvl="1"/>
            <a:r>
              <a:rPr lang="en-US" dirty="0" smtClean="0"/>
              <a:t>Than A and C might become</a:t>
            </a:r>
          </a:p>
          <a:p>
            <a:pPr lvl="1">
              <a:buNone/>
            </a:pPr>
            <a:r>
              <a:rPr lang="en-US" dirty="0" smtClean="0"/>
              <a:t> friends</a:t>
            </a:r>
            <a:endParaRPr lang="en-US" dirty="0"/>
          </a:p>
        </p:txBody>
      </p:sp>
      <p:pic>
        <p:nvPicPr>
          <p:cNvPr id="11266" name="Picture 2" descr="http://cf.ltkcdn.net/socialnetworking/images/std/37420-424x283-SocialNetworkingAnalysisSoftware.jpg"/>
          <p:cNvPicPr>
            <a:picLocks noChangeAspect="1" noChangeArrowheads="1"/>
          </p:cNvPicPr>
          <p:nvPr/>
        </p:nvPicPr>
        <p:blipFill>
          <a:blip r:embed="rId2"/>
          <a:srcRect/>
          <a:stretch>
            <a:fillRect/>
          </a:stretch>
        </p:blipFill>
        <p:spPr bwMode="auto">
          <a:xfrm>
            <a:off x="5562600" y="4419600"/>
            <a:ext cx="3276599" cy="21869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NETWORK THEORY</a:t>
            </a:r>
          </a:p>
        </p:txBody>
      </p:sp>
      <p:sp>
        <p:nvSpPr>
          <p:cNvPr id="3" name="Content Placeholder 2"/>
          <p:cNvSpPr>
            <a:spLocks noGrp="1"/>
          </p:cNvSpPr>
          <p:nvPr>
            <p:ph idx="1"/>
          </p:nvPr>
        </p:nvSpPr>
        <p:spPr/>
        <p:txBody>
          <a:bodyPr/>
          <a:lstStyle/>
          <a:p>
            <a:r>
              <a:rPr lang="en-US" dirty="0" smtClean="0"/>
              <a:t>I</a:t>
            </a:r>
            <a:r>
              <a:rPr lang="en-US" dirty="0" smtClean="0"/>
              <a:t>t </a:t>
            </a:r>
            <a:r>
              <a:rPr lang="en-US" dirty="0" smtClean="0"/>
              <a:t>is more likely an individual </a:t>
            </a:r>
            <a:r>
              <a:rPr lang="en-US" dirty="0" smtClean="0"/>
              <a:t>will pursue </a:t>
            </a:r>
            <a:r>
              <a:rPr lang="en-US" dirty="0" smtClean="0"/>
              <a:t>a relationship given the common association of </a:t>
            </a:r>
            <a:r>
              <a:rPr lang="en-US" dirty="0" smtClean="0"/>
              <a:t>an existing </a:t>
            </a:r>
            <a:r>
              <a:rPr lang="en-US" dirty="0" smtClean="0"/>
              <a:t>friend</a:t>
            </a:r>
            <a:r>
              <a:rPr lang="en-US" dirty="0" smtClean="0"/>
              <a:t>.</a:t>
            </a:r>
          </a:p>
          <a:p>
            <a:r>
              <a:rPr lang="en-US" dirty="0" smtClean="0"/>
              <a:t>We </a:t>
            </a:r>
            <a:r>
              <a:rPr lang="en-US" dirty="0" smtClean="0"/>
              <a:t>initialize our filtering process </a:t>
            </a:r>
            <a:r>
              <a:rPr lang="en-US" dirty="0" smtClean="0"/>
              <a:t>by </a:t>
            </a:r>
            <a:r>
              <a:rPr lang="en-US" dirty="0" smtClean="0"/>
              <a:t>using the </a:t>
            </a:r>
            <a:r>
              <a:rPr lang="en-US" dirty="0" smtClean="0"/>
              <a:t>friends-of-friends method</a:t>
            </a:r>
            <a:r>
              <a:rPr lang="en-US" dirty="0" smtClean="0"/>
              <a:t>.</a:t>
            </a:r>
            <a:endParaRPr lang="en-US" dirty="0"/>
          </a:p>
        </p:txBody>
      </p:sp>
      <p:pic>
        <p:nvPicPr>
          <p:cNvPr id="9218" name="Picture 2" descr="https://www.apsense.com/v50_images/network.jpg"/>
          <p:cNvPicPr>
            <a:picLocks noChangeAspect="1" noChangeArrowheads="1"/>
          </p:cNvPicPr>
          <p:nvPr/>
        </p:nvPicPr>
        <p:blipFill>
          <a:blip r:embed="rId2"/>
          <a:srcRect/>
          <a:stretch>
            <a:fillRect/>
          </a:stretch>
        </p:blipFill>
        <p:spPr bwMode="auto">
          <a:xfrm>
            <a:off x="1981200" y="4191000"/>
            <a:ext cx="5276850" cy="247852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066800" y="152400"/>
            <a:ext cx="6781800" cy="6118258"/>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38500" dist="50800" dir="5400000" sy="-100000" algn="bl" rotWithShape="0"/>
          </a:effectLst>
        </p:spPr>
      </p:pic>
      <p:sp>
        <p:nvSpPr>
          <p:cNvPr id="5" name="Title 1"/>
          <p:cNvSpPr>
            <a:spLocks noGrp="1"/>
          </p:cNvSpPr>
          <p:nvPr>
            <p:ph type="title"/>
          </p:nvPr>
        </p:nvSpPr>
        <p:spPr>
          <a:xfrm>
            <a:off x="457200" y="5486400"/>
            <a:ext cx="8229600" cy="1143000"/>
          </a:xfrm>
        </p:spPr>
        <p:txBody>
          <a:bodyPr>
            <a:normAutofit/>
          </a:bodyPr>
          <a:lstStyle/>
          <a:p>
            <a:r>
              <a:rPr lang="en-US" sz="2400" dirty="0" smtClean="0"/>
              <a:t>Network of 1200 </a:t>
            </a:r>
            <a:r>
              <a:rPr lang="en-US" sz="2400" dirty="0" err="1" smtClean="0"/>
              <a:t>Facebook</a:t>
            </a:r>
            <a:r>
              <a:rPr lang="en-US" sz="2400" dirty="0" smtClean="0"/>
              <a:t> users</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ffectLst>
                  <a:glow rad="139700">
                    <a:schemeClr val="accent2">
                      <a:satMod val="175000"/>
                      <a:alpha val="40000"/>
                    </a:schemeClr>
                  </a:glow>
                  <a:outerShdw blurRad="50800" dist="38100" dir="8100000" algn="tr" rotWithShape="0">
                    <a:prstClr val="black">
                      <a:alpha val="40000"/>
                    </a:prstClr>
                  </a:outerShdw>
                  <a:reflection blurRad="6350" stA="60000" endA="900" endPos="60000" dist="60007" dir="5400000" sy="-100000" algn="bl" rotWithShape="0"/>
                </a:effectLst>
                <a:latin typeface="Bauhaus 93" pitchFamily="82" charset="0"/>
              </a:rPr>
              <a:t>DEGREE OF CENTRALITY</a:t>
            </a:r>
          </a:p>
        </p:txBody>
      </p:sp>
      <p:sp>
        <p:nvSpPr>
          <p:cNvPr id="3" name="Content Placeholder 2"/>
          <p:cNvSpPr>
            <a:spLocks noGrp="1"/>
          </p:cNvSpPr>
          <p:nvPr>
            <p:ph idx="1"/>
          </p:nvPr>
        </p:nvSpPr>
        <p:spPr/>
        <p:txBody>
          <a:bodyPr/>
          <a:lstStyle/>
          <a:p>
            <a:r>
              <a:rPr lang="en-US" dirty="0" smtClean="0"/>
              <a:t>Degree centrality </a:t>
            </a:r>
            <a:r>
              <a:rPr lang="en-US" dirty="0" smtClean="0"/>
              <a:t>effectively expands our filtered set by looking </a:t>
            </a:r>
            <a:r>
              <a:rPr lang="en-US" dirty="0" smtClean="0"/>
              <a:t>at users </a:t>
            </a:r>
            <a:r>
              <a:rPr lang="en-US" dirty="0" smtClean="0"/>
              <a:t>whom have many outbound links</a:t>
            </a:r>
            <a:r>
              <a:rPr lang="en-US" dirty="0" smtClean="0"/>
              <a:t>.</a:t>
            </a:r>
          </a:p>
          <a:p>
            <a:r>
              <a:rPr lang="en-US" dirty="0" smtClean="0"/>
              <a:t>Individuals with many friends can be </a:t>
            </a:r>
            <a:r>
              <a:rPr lang="en-US" dirty="0" smtClean="0"/>
              <a:t>considered as </a:t>
            </a:r>
            <a:r>
              <a:rPr lang="en-US" dirty="0" smtClean="0"/>
              <a:t>extroverted or popular.</a:t>
            </a:r>
            <a:endParaRPr lang="en-US" dirty="0"/>
          </a:p>
        </p:txBody>
      </p:sp>
      <p:pic>
        <p:nvPicPr>
          <p:cNvPr id="8194" name="Picture 2" descr="http://graphics8.nytimes.com/images/2010/05/30/fashion/30facebookspan-1/Jp-Facebook-articleLarge.jpg"/>
          <p:cNvPicPr>
            <a:picLocks noChangeAspect="1" noChangeArrowheads="1"/>
          </p:cNvPicPr>
          <p:nvPr/>
        </p:nvPicPr>
        <p:blipFill>
          <a:blip r:embed="rId2"/>
          <a:srcRect/>
          <a:stretch>
            <a:fillRect/>
          </a:stretch>
        </p:blipFill>
        <p:spPr bwMode="auto">
          <a:xfrm>
            <a:off x="2590800" y="4343400"/>
            <a:ext cx="3657600" cy="2310385"/>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1063</TotalTime>
  <Words>574</Words>
  <Application>Microsoft Office PowerPoint</Application>
  <PresentationFormat>On-screen Show (4:3)</PresentationFormat>
  <Paragraphs>69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FRIEND RECOMMENDATIONS IN SOCIAL NETWORKS USING GENETIC ALGORITHMS AND NETWORK TOPOLOGY</vt:lpstr>
      <vt:lpstr>INTRODUCTION</vt:lpstr>
      <vt:lpstr>RECOMMENDATION SYSTEMS</vt:lpstr>
      <vt:lpstr>Slide 4</vt:lpstr>
      <vt:lpstr>DATA</vt:lpstr>
      <vt:lpstr>FACEBOOK’S RECOMMENDATIONS</vt:lpstr>
      <vt:lpstr>NETWORK THEORY</vt:lpstr>
      <vt:lpstr>Network of 1200 Facebook users</vt:lpstr>
      <vt:lpstr>DEGREE OF CENTRALITY</vt:lpstr>
      <vt:lpstr>PROCEDURE</vt:lpstr>
      <vt:lpstr>LINK RECOMMENDATION</vt:lpstr>
      <vt:lpstr>SOCIAL GENOME</vt:lpstr>
      <vt:lpstr>GENETIC ALGORITHM</vt:lpstr>
      <vt:lpstr>Slide 14</vt:lpstr>
      <vt:lpstr>RESULTS</vt:lpstr>
      <vt:lpstr>Slide 16</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THESIS</dc:title>
  <dc:creator>Maa Computer</dc:creator>
  <cp:lastModifiedBy>Maa Computer</cp:lastModifiedBy>
  <cp:revision>60</cp:revision>
  <dcterms:created xsi:type="dcterms:W3CDTF">2014-10-09T22:03:41Z</dcterms:created>
  <dcterms:modified xsi:type="dcterms:W3CDTF">2014-12-08T00:00:22Z</dcterms:modified>
</cp:coreProperties>
</file>