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1" r:id="rId12"/>
    <p:sldId id="266" r:id="rId13"/>
    <p:sldId id="267" r:id="rId14"/>
    <p:sldId id="268" r:id="rId15"/>
    <p:sldId id="272" r:id="rId16"/>
    <p:sldId id="269" r:id="rId17"/>
    <p:sldId id="270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0BBA1-47D3-4546-9853-EEC769CEC041}" type="datetimeFigureOut">
              <a:rPr lang="en-US" smtClean="0"/>
              <a:t>15-Dec-14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C7A4D-84C5-4D90-B04A-9FA39FD350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C7A4D-84C5-4D90-B04A-9FA39FD3507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4C6E92-5F87-40DB-99E3-86163BD8CBB9}" type="datetimeFigureOut">
              <a:rPr lang="en-US" smtClean="0"/>
              <a:pPr/>
              <a:t>15-Dec-14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7DB6B6-53D6-4747-9B0A-39E3463FA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295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Marcus Gallagher and Mark </a:t>
            </a:r>
            <a:r>
              <a:rPr lang="en-US" sz="2400" dirty="0" err="1" smtClean="0"/>
              <a:t>Ledwich</a:t>
            </a:r>
            <a:r>
              <a:rPr lang="en-US" sz="2400" dirty="0" smtClean="0"/>
              <a:t> School </a:t>
            </a:r>
            <a:r>
              <a:rPr lang="en-US" sz="2400" dirty="0" smtClean="0"/>
              <a:t>of Information Technology and Electrical </a:t>
            </a:r>
            <a:r>
              <a:rPr lang="en-US" sz="2400" dirty="0" smtClean="0"/>
              <a:t>Engineering University </a:t>
            </a:r>
            <a:r>
              <a:rPr lang="en-US" sz="2400" dirty="0" smtClean="0"/>
              <a:t>of Queensland, 4072. </a:t>
            </a:r>
            <a:r>
              <a:rPr lang="en-US" sz="2400" dirty="0" smtClean="0"/>
              <a:t>Australia</a:t>
            </a:r>
          </a:p>
          <a:p>
            <a:endParaRPr lang="en-US" sz="2400" b="1" dirty="0" smtClean="0"/>
          </a:p>
          <a:p>
            <a:endParaRPr lang="en-US" sz="2800" b="1" dirty="0" smtClean="0"/>
          </a:p>
          <a:p>
            <a:r>
              <a:rPr lang="en-US" sz="2800" b="1" dirty="0" err="1" smtClean="0"/>
              <a:t>Sumaira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Saeed</a:t>
            </a:r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Evolving Pac-Man Players: Can We Learn from Raw Input?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b="1" dirty="0" smtClean="0"/>
              <a:t>One Deterministic Ghost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772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first experimental scenario was the simplest </a:t>
            </a:r>
            <a:r>
              <a:rPr lang="en-US" dirty="0" smtClean="0"/>
              <a:t>possible. The game </a:t>
            </a:r>
            <a:r>
              <a:rPr lang="en-US" dirty="0"/>
              <a:t>used </a:t>
            </a:r>
            <a:r>
              <a:rPr lang="en-US" u="sng" dirty="0"/>
              <a:t>a single ghost </a:t>
            </a:r>
            <a:r>
              <a:rPr lang="en-US" dirty="0"/>
              <a:t>behaving </a:t>
            </a:r>
            <a:r>
              <a:rPr lang="en-US" dirty="0" smtClean="0"/>
              <a:t>deterministically (moving </a:t>
            </a:r>
            <a:r>
              <a:rPr lang="en-US" dirty="0"/>
              <a:t>towards Pac-Man by the shortest path). In this </a:t>
            </a:r>
            <a:r>
              <a:rPr lang="en-US" dirty="0" smtClean="0"/>
              <a:t>case, the </a:t>
            </a:r>
            <a:r>
              <a:rPr lang="en-US" dirty="0"/>
              <a:t>entire game dynamics are </a:t>
            </a:r>
            <a:r>
              <a:rPr lang="en-US" dirty="0" smtClean="0"/>
              <a:t>deterministic.</a:t>
            </a:r>
          </a:p>
          <a:p>
            <a:pPr>
              <a:buNone/>
            </a:pPr>
            <a:r>
              <a:rPr lang="en-US" dirty="0" smtClean="0"/>
              <a:t>Other </a:t>
            </a:r>
            <a:r>
              <a:rPr lang="en-US" dirty="0"/>
              <a:t>parameters were as follows:</a:t>
            </a:r>
          </a:p>
          <a:p>
            <a:pPr>
              <a:buNone/>
            </a:pPr>
            <a:r>
              <a:rPr lang="en-US" dirty="0"/>
              <a:t>• Input window size: 5 × 5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Number of hidden units = 8.</a:t>
            </a:r>
          </a:p>
          <a:p>
            <a:pPr>
              <a:buNone/>
            </a:pPr>
            <a:r>
              <a:rPr lang="en-US" dirty="0"/>
              <a:t>• pm = 0.1, </a:t>
            </a:r>
            <a:r>
              <a:rPr lang="en-US" dirty="0" err="1"/>
              <a:t>vm</a:t>
            </a:r>
            <a:r>
              <a:rPr lang="en-US" dirty="0"/>
              <a:t> = 0.1.</a:t>
            </a:r>
          </a:p>
          <a:p>
            <a:pPr>
              <a:buNone/>
            </a:pPr>
            <a:r>
              <a:rPr lang="en-US" dirty="0"/>
              <a:t>• Population size: </a:t>
            </a:r>
            <a:r>
              <a:rPr lang="el-GR" dirty="0"/>
              <a:t>μ = 30,  </a:t>
            </a:r>
            <a:r>
              <a:rPr lang="en-US" dirty="0" err="1" smtClean="0"/>
              <a:t>lemda</a:t>
            </a:r>
            <a:r>
              <a:rPr lang="el-GR" dirty="0" smtClean="0"/>
              <a:t>= </a:t>
            </a:r>
            <a:r>
              <a:rPr lang="el-GR" dirty="0"/>
              <a:t>15.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868362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the early </a:t>
            </a:r>
            <a:r>
              <a:rPr lang="en-US" dirty="0" smtClean="0"/>
              <a:t>stages of </a:t>
            </a:r>
            <a:r>
              <a:rPr lang="en-US" dirty="0" smtClean="0"/>
              <a:t>evolution, low-scoring agents are those that quickly </a:t>
            </a:r>
            <a:r>
              <a:rPr lang="en-US" dirty="0" smtClean="0"/>
              <a:t>get stuck </a:t>
            </a:r>
            <a:r>
              <a:rPr lang="en-US" dirty="0" smtClean="0"/>
              <a:t>attempting to move in a direction where there is a wall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better </a:t>
            </a:r>
            <a:r>
              <a:rPr lang="en-US" dirty="0" smtClean="0"/>
              <a:t>performing agents become responsive </a:t>
            </a:r>
            <a:r>
              <a:rPr lang="en-US" dirty="0" smtClean="0"/>
              <a:t>to the </a:t>
            </a:r>
            <a:r>
              <a:rPr lang="en-US" i="1" dirty="0" smtClean="0"/>
              <a:t>Walls input window, since they move around the </a:t>
            </a:r>
            <a:r>
              <a:rPr lang="en-US" i="1" dirty="0" smtClean="0"/>
              <a:t>maze </a:t>
            </a:r>
            <a:r>
              <a:rPr lang="en-US" dirty="0" smtClean="0"/>
              <a:t>much more effectively.</a:t>
            </a:r>
          </a:p>
          <a:p>
            <a:r>
              <a:rPr lang="en-US" dirty="0" smtClean="0"/>
              <a:t>the behavior of agents was also responsive to </a:t>
            </a:r>
            <a:r>
              <a:rPr lang="en-US" dirty="0" smtClean="0"/>
              <a:t>changes in </a:t>
            </a:r>
            <a:r>
              <a:rPr lang="en-US" dirty="0" smtClean="0"/>
              <a:t>the </a:t>
            </a:r>
            <a:r>
              <a:rPr lang="en-US" i="1" dirty="0" smtClean="0"/>
              <a:t>Dots window </a:t>
            </a:r>
            <a:r>
              <a:rPr lang="en-US" i="1" dirty="0" smtClean="0"/>
              <a:t>inputs - (</a:t>
            </a:r>
            <a:r>
              <a:rPr lang="en-US" dirty="0" smtClean="0"/>
              <a:t>different paths were typically observed </a:t>
            </a:r>
            <a:r>
              <a:rPr lang="en-US" dirty="0" smtClean="0"/>
              <a:t>for different </a:t>
            </a:r>
            <a:r>
              <a:rPr lang="en-US" dirty="0" smtClean="0"/>
              <a:t>lives during a single game</a:t>
            </a:r>
            <a:r>
              <a:rPr lang="en-US" dirty="0" smtClean="0"/>
              <a:t>.)</a:t>
            </a:r>
            <a:endParaRPr lang="en-US" i="1" dirty="0" smtClean="0"/>
          </a:p>
          <a:p>
            <a:r>
              <a:rPr lang="en-US" dirty="0" smtClean="0"/>
              <a:t>Responsiveness to the </a:t>
            </a:r>
            <a:r>
              <a:rPr lang="en-US" i="1" dirty="0" smtClean="0"/>
              <a:t>Ghosts input </a:t>
            </a:r>
            <a:r>
              <a:rPr lang="en-US" i="1" dirty="0" smtClean="0"/>
              <a:t>was </a:t>
            </a:r>
            <a:r>
              <a:rPr lang="en-US" dirty="0" smtClean="0"/>
              <a:t>much </a:t>
            </a:r>
            <a:r>
              <a:rPr lang="en-US" dirty="0" smtClean="0"/>
              <a:t>less evident from observing game-play of the </a:t>
            </a:r>
            <a:r>
              <a:rPr lang="en-US" dirty="0" smtClean="0"/>
              <a:t>fittest individuals. </a:t>
            </a:r>
            <a:r>
              <a:rPr lang="en-US" dirty="0" smtClean="0"/>
              <a:t>In certain situations, Pac-Man clearly did </a:t>
            </a:r>
            <a:r>
              <a:rPr lang="en-US" dirty="0" smtClean="0"/>
              <a:t>exhibit avoidance </a:t>
            </a:r>
            <a:r>
              <a:rPr lang="en-US" dirty="0" smtClean="0"/>
              <a:t>of the ghost.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(Trial 1)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5809403" cy="529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(Trial-2)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49665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(Trial 3)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619750" cy="506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i="1" dirty="0" smtClean="0"/>
              <a:t>More Complex Games and Varying Experimental Parameters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7772400" cy="4572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3200" dirty="0" smtClean="0">
                <a:latin typeface="Cambria" pitchFamily="18" charset="0"/>
              </a:rPr>
              <a:t>Non-deterministic </a:t>
            </a:r>
            <a:r>
              <a:rPr lang="en-US" sz="3200" dirty="0" smtClean="0">
                <a:latin typeface="Cambria" pitchFamily="18" charset="0"/>
              </a:rPr>
              <a:t>Ghosts, Number of Hidden </a:t>
            </a:r>
            <a:r>
              <a:rPr lang="en-US" sz="3200" dirty="0" smtClean="0">
                <a:latin typeface="Cambria" pitchFamily="18" charset="0"/>
              </a:rPr>
              <a:t>Units, Population </a:t>
            </a:r>
            <a:r>
              <a:rPr lang="en-US" sz="3200" dirty="0" smtClean="0">
                <a:latin typeface="Cambria" pitchFamily="18" charset="0"/>
              </a:rPr>
              <a:t>Size, </a:t>
            </a:r>
            <a:r>
              <a:rPr lang="en-US" sz="3200" dirty="0" err="1" smtClean="0">
                <a:latin typeface="Cambria" pitchFamily="18" charset="0"/>
              </a:rPr>
              <a:t>Ngames</a:t>
            </a:r>
            <a:endParaRPr lang="en-US" sz="3200" dirty="0" smtClean="0">
              <a:latin typeface="Cambria" pitchFamily="18" charset="0"/>
            </a:endParaRPr>
          </a:p>
          <a:p>
            <a:pPr marL="514350" indent="-514350">
              <a:spcBef>
                <a:spcPts val="1800"/>
              </a:spcBef>
              <a:buNone/>
            </a:pPr>
            <a:endParaRPr lang="en-US" sz="4000" dirty="0" smtClean="0">
              <a:latin typeface="Cambria" pitchFamily="18" charset="0"/>
            </a:endParaRPr>
          </a:p>
          <a:p>
            <a:pPr marL="512763" indent="-512763">
              <a:spcBef>
                <a:spcPts val="1800"/>
              </a:spcBef>
              <a:buFont typeface="+mj-lt"/>
              <a:buAutoNum type="arabicPeriod" startAt="2"/>
            </a:pPr>
            <a:r>
              <a:rPr lang="en-US" sz="3200" dirty="0" smtClean="0">
                <a:latin typeface="Cambria" pitchFamily="18" charset="0"/>
              </a:rPr>
              <a:t>Larger Input </a:t>
            </a:r>
            <a:r>
              <a:rPr lang="en-US" sz="3200" dirty="0" smtClean="0">
                <a:latin typeface="Cambria" pitchFamily="18" charset="0"/>
              </a:rPr>
              <a:t>Windows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Non </a:t>
            </a:r>
            <a:r>
              <a:rPr lang="en-US" dirty="0" smtClean="0"/>
              <a:t>Deterministic Ghost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The experimental </a:t>
            </a:r>
            <a:r>
              <a:rPr lang="en-US" dirty="0" smtClean="0"/>
              <a:t>configurations tested </a:t>
            </a:r>
            <a:r>
              <a:rPr lang="en-US" dirty="0"/>
              <a:t>are summarized as follows:</a:t>
            </a:r>
          </a:p>
          <a:p>
            <a:pPr>
              <a:buNone/>
            </a:pPr>
            <a:r>
              <a:rPr lang="en-US" dirty="0"/>
              <a:t>• (e1): w = 5, </a:t>
            </a:r>
            <a:r>
              <a:rPr lang="el-GR" dirty="0"/>
              <a:t>μ = 10,  </a:t>
            </a:r>
            <a:r>
              <a:rPr lang="en-US" dirty="0" err="1" smtClean="0"/>
              <a:t>lemda</a:t>
            </a:r>
            <a:r>
              <a:rPr lang="el-GR" dirty="0" smtClean="0"/>
              <a:t>= </a:t>
            </a:r>
            <a:r>
              <a:rPr lang="el-GR" dirty="0"/>
              <a:t>5, 3 </a:t>
            </a:r>
            <a:r>
              <a:rPr lang="en-US" dirty="0"/>
              <a:t>hidden units, nondeterministic</a:t>
            </a:r>
          </a:p>
          <a:p>
            <a:pPr>
              <a:buNone/>
            </a:pPr>
            <a:r>
              <a:rPr lang="en-US" dirty="0"/>
              <a:t>ghost, </a:t>
            </a:r>
            <a:r>
              <a:rPr lang="en-US" dirty="0" err="1"/>
              <a:t>Ngames</a:t>
            </a:r>
            <a:r>
              <a:rPr lang="en-US" dirty="0"/>
              <a:t> = 5.</a:t>
            </a:r>
          </a:p>
          <a:p>
            <a:pPr>
              <a:buNone/>
            </a:pPr>
            <a:r>
              <a:rPr lang="en-US" dirty="0"/>
              <a:t>• (e2): w = 5, </a:t>
            </a:r>
            <a:r>
              <a:rPr lang="el-GR" dirty="0"/>
              <a:t>μ = 10, </a:t>
            </a:r>
            <a:r>
              <a:rPr lang="en-US" dirty="0" err="1" smtClean="0"/>
              <a:t>lemda</a:t>
            </a:r>
            <a:r>
              <a:rPr lang="en-US" dirty="0" smtClean="0"/>
              <a:t> </a:t>
            </a:r>
            <a:r>
              <a:rPr lang="el-GR" dirty="0" smtClean="0"/>
              <a:t>= </a:t>
            </a:r>
            <a:r>
              <a:rPr lang="el-GR" dirty="0"/>
              <a:t>5, 8 </a:t>
            </a:r>
            <a:r>
              <a:rPr lang="en-US" dirty="0"/>
              <a:t>hidden units, nondeterministic</a:t>
            </a:r>
          </a:p>
          <a:p>
            <a:pPr>
              <a:buNone/>
            </a:pPr>
            <a:r>
              <a:rPr lang="en-US" dirty="0"/>
              <a:t>ghost, </a:t>
            </a:r>
            <a:r>
              <a:rPr lang="en-US" dirty="0" err="1"/>
              <a:t>Ngames</a:t>
            </a:r>
            <a:r>
              <a:rPr lang="en-US" dirty="0"/>
              <a:t> = 5.</a:t>
            </a:r>
          </a:p>
          <a:p>
            <a:pPr>
              <a:buNone/>
            </a:pPr>
            <a:r>
              <a:rPr lang="en-US" dirty="0"/>
              <a:t>• (e3): w = 5, </a:t>
            </a:r>
            <a:r>
              <a:rPr lang="el-GR" dirty="0"/>
              <a:t>μ = 50, </a:t>
            </a:r>
            <a:r>
              <a:rPr lang="en-US" dirty="0" err="1" smtClean="0"/>
              <a:t>lemda</a:t>
            </a:r>
            <a:r>
              <a:rPr lang="en-US" dirty="0" smtClean="0"/>
              <a:t> </a:t>
            </a:r>
            <a:r>
              <a:rPr lang="el-GR" dirty="0" smtClean="0"/>
              <a:t>= </a:t>
            </a:r>
            <a:r>
              <a:rPr lang="el-GR" dirty="0"/>
              <a:t>25, 3 </a:t>
            </a:r>
            <a:r>
              <a:rPr lang="en-US" dirty="0"/>
              <a:t>hidden units, nondeterministic</a:t>
            </a:r>
          </a:p>
          <a:p>
            <a:pPr>
              <a:buNone/>
            </a:pPr>
            <a:r>
              <a:rPr lang="en-US" dirty="0"/>
              <a:t>ghost, </a:t>
            </a:r>
            <a:r>
              <a:rPr lang="en-US" dirty="0" err="1"/>
              <a:t>Ngames</a:t>
            </a:r>
            <a:r>
              <a:rPr lang="en-US" dirty="0"/>
              <a:t> = 3.</a:t>
            </a:r>
          </a:p>
          <a:p>
            <a:pPr>
              <a:buNone/>
            </a:pPr>
            <a:r>
              <a:rPr lang="en-US" dirty="0"/>
              <a:t>• (e4): w = 5, μ = 30, </a:t>
            </a:r>
            <a:r>
              <a:rPr lang="en-US" dirty="0" err="1" smtClean="0"/>
              <a:t>lemda</a:t>
            </a:r>
            <a:r>
              <a:rPr lang="en-US" dirty="0" smtClean="0"/>
              <a:t> = </a:t>
            </a:r>
            <a:r>
              <a:rPr lang="en-US" dirty="0"/>
              <a:t>1, 2 hidden units, 4 ghosts,</a:t>
            </a:r>
          </a:p>
          <a:p>
            <a:pPr>
              <a:buNone/>
            </a:pPr>
            <a:r>
              <a:rPr lang="en-US" dirty="0" err="1"/>
              <a:t>Ngames</a:t>
            </a:r>
            <a:r>
              <a:rPr lang="en-US" dirty="0"/>
              <a:t> = 2.</a:t>
            </a:r>
          </a:p>
          <a:p>
            <a:pPr>
              <a:buNone/>
            </a:pPr>
            <a:r>
              <a:rPr lang="en-US" dirty="0"/>
              <a:t>Results for these experiments are shown in Table I.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87" y="533400"/>
            <a:ext cx="905451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990600" y="2438400"/>
            <a:ext cx="7010400" cy="2133600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r>
              <a:rPr lang="en-US" i="1" dirty="0" smtClean="0"/>
              <a:t>2. Larger </a:t>
            </a:r>
            <a:r>
              <a:rPr lang="en-US" i="1" dirty="0" smtClean="0"/>
              <a:t>Input </a:t>
            </a:r>
            <a:r>
              <a:rPr lang="en-US" i="1" dirty="0" smtClean="0"/>
              <a:t>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Further experiments were </a:t>
            </a:r>
            <a:r>
              <a:rPr lang="en-US" dirty="0" smtClean="0"/>
              <a:t>conducted with </a:t>
            </a:r>
            <a:r>
              <a:rPr lang="en-US" dirty="0" smtClean="0"/>
              <a:t>larger input window sizes, more specifically:</a:t>
            </a:r>
          </a:p>
          <a:p>
            <a:r>
              <a:rPr lang="en-US" dirty="0" smtClean="0"/>
              <a:t>(</a:t>
            </a:r>
            <a:r>
              <a:rPr lang="en-US" dirty="0" smtClean="0"/>
              <a:t>e5): w = 7, 4 hidden units, non-deterministic </a:t>
            </a:r>
            <a:r>
              <a:rPr lang="en-US" dirty="0" smtClean="0"/>
              <a:t>ghost, </a:t>
            </a:r>
            <a:r>
              <a:rPr lang="en-US" dirty="0" err="1" smtClean="0"/>
              <a:t>Ngames</a:t>
            </a:r>
            <a:r>
              <a:rPr lang="en-US" dirty="0" smtClean="0"/>
              <a:t> </a:t>
            </a:r>
            <a:r>
              <a:rPr lang="en-US" dirty="0" smtClean="0"/>
              <a:t>= 5.</a:t>
            </a:r>
          </a:p>
          <a:p>
            <a:r>
              <a:rPr lang="en-US" dirty="0" smtClean="0"/>
              <a:t>(</a:t>
            </a:r>
            <a:r>
              <a:rPr lang="en-US" dirty="0" smtClean="0"/>
              <a:t>e6): w = 7, 8 hidden units, non-deterministic </a:t>
            </a:r>
            <a:r>
              <a:rPr lang="en-US" dirty="0" smtClean="0"/>
              <a:t>ghost, </a:t>
            </a:r>
            <a:r>
              <a:rPr lang="en-US" dirty="0" err="1" smtClean="0"/>
              <a:t>Ngames</a:t>
            </a:r>
            <a:r>
              <a:rPr lang="en-US" dirty="0" smtClean="0"/>
              <a:t> </a:t>
            </a:r>
            <a:r>
              <a:rPr lang="en-US" dirty="0" smtClean="0"/>
              <a:t>= 5.</a:t>
            </a:r>
          </a:p>
          <a:p>
            <a:r>
              <a:rPr lang="en-US" dirty="0" smtClean="0"/>
              <a:t>(</a:t>
            </a:r>
            <a:r>
              <a:rPr lang="en-US" dirty="0" smtClean="0"/>
              <a:t>e7): w = 9, 8 hidden units, non-deterministic </a:t>
            </a:r>
            <a:r>
              <a:rPr lang="en-US" dirty="0" smtClean="0"/>
              <a:t>ghost, </a:t>
            </a:r>
            <a:r>
              <a:rPr lang="en-US" dirty="0" err="1" smtClean="0"/>
              <a:t>Ngames</a:t>
            </a:r>
            <a:r>
              <a:rPr lang="en-US" dirty="0" smtClean="0"/>
              <a:t> </a:t>
            </a:r>
            <a:r>
              <a:rPr lang="en-US" dirty="0" smtClean="0"/>
              <a:t>= 3 (2 trials).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87" y="533400"/>
            <a:ext cx="9054513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1143000" y="4495800"/>
            <a:ext cx="6781800" cy="1600200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Abstract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/>
              <a:t>This paper describes an approach to developing </a:t>
            </a:r>
            <a:r>
              <a:rPr lang="en-US" sz="2400" dirty="0" smtClean="0"/>
              <a:t>Pac-Man playing </a:t>
            </a:r>
            <a:r>
              <a:rPr lang="en-US" sz="2400" dirty="0"/>
              <a:t>agents that learn game-play based on minimal </a:t>
            </a:r>
            <a:r>
              <a:rPr lang="en-US" sz="2400" dirty="0" smtClean="0"/>
              <a:t>onscreen information</a:t>
            </a:r>
            <a:r>
              <a:rPr lang="en-US" sz="2400" dirty="0"/>
              <a:t>. The agents are based </a:t>
            </a:r>
            <a:r>
              <a:rPr lang="en-US" sz="2400" dirty="0" smtClean="0"/>
              <a:t>on evolving neural network </a:t>
            </a:r>
            <a:r>
              <a:rPr lang="en-US" sz="2400" dirty="0"/>
              <a:t>controllers using a simple evolutionary algorithm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819400"/>
            <a:ext cx="3276600" cy="386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72400" cy="792162"/>
          </a:xfrm>
        </p:spPr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results demonstrate that it is possible to </a:t>
            </a:r>
            <a:r>
              <a:rPr lang="en-US" dirty="0" smtClean="0"/>
              <a:t>use </a:t>
            </a:r>
            <a:r>
              <a:rPr lang="en-US" dirty="0" err="1" smtClean="0"/>
              <a:t>neuroevolution</a:t>
            </a:r>
            <a:r>
              <a:rPr lang="en-US" dirty="0" smtClean="0"/>
              <a:t> </a:t>
            </a:r>
            <a:r>
              <a:rPr lang="en-US" dirty="0" smtClean="0"/>
              <a:t>to produce Pac-Man playing agents </a:t>
            </a:r>
            <a:r>
              <a:rPr lang="en-US" dirty="0" smtClean="0"/>
              <a:t>with </a:t>
            </a:r>
            <a:r>
              <a:rPr lang="en-US" dirty="0" smtClean="0"/>
              <a:t>basic playing ability using a </a:t>
            </a:r>
            <a:r>
              <a:rPr lang="en-US" b="1" dirty="0" smtClean="0"/>
              <a:t>minimal amount </a:t>
            </a:r>
            <a:r>
              <a:rPr lang="en-US" b="1" dirty="0" smtClean="0"/>
              <a:t>of raw on-screen information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smtClean="0"/>
              <a:t>agent was able to clear a maze of dots in our experiments.</a:t>
            </a:r>
          </a:p>
          <a:p>
            <a:r>
              <a:rPr lang="en-US" dirty="0" smtClean="0"/>
              <a:t>Nevertheless, it is encouraging and perhaps surprising </a:t>
            </a:r>
            <a:r>
              <a:rPr lang="en-US" dirty="0" smtClean="0"/>
              <a:t>that it </a:t>
            </a:r>
            <a:r>
              <a:rPr lang="en-US" dirty="0" smtClean="0"/>
              <a:t>is possible to learn anything at all given the </a:t>
            </a:r>
            <a:r>
              <a:rPr lang="en-US" dirty="0" smtClean="0"/>
              <a:t>limited representation </a:t>
            </a:r>
            <a:r>
              <a:rPr lang="en-US" dirty="0" smtClean="0"/>
              <a:t>of the game, feedback about performance </a:t>
            </a:r>
            <a:r>
              <a:rPr lang="en-US" dirty="0" smtClean="0"/>
              <a:t>and incorporation </a:t>
            </a:r>
            <a:r>
              <a:rPr lang="en-US" dirty="0" smtClean="0"/>
              <a:t>of prior knowledge.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r>
              <a:rPr lang="en-US" b="1" dirty="0" smtClean="0"/>
              <a:t>Pac-Man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/>
              <a:t>Pac-Man is a simple predator-prey style game, where </a:t>
            </a:r>
            <a:r>
              <a:rPr lang="en-US" dirty="0" smtClean="0"/>
              <a:t>the human </a:t>
            </a:r>
            <a:r>
              <a:rPr lang="en-US" dirty="0"/>
              <a:t>player maneuvers an agent (i.e. Pac-Man) through </a:t>
            </a:r>
            <a:r>
              <a:rPr lang="en-US" dirty="0" smtClean="0"/>
              <a:t>a maze.</a:t>
            </a:r>
          </a:p>
          <a:p>
            <a:r>
              <a:rPr lang="en-US" dirty="0" smtClean="0"/>
              <a:t>The </a:t>
            </a:r>
            <a:r>
              <a:rPr lang="en-US" dirty="0"/>
              <a:t>aim of the game </a:t>
            </a:r>
            <a:r>
              <a:rPr lang="en-US" dirty="0" smtClean="0"/>
              <a:t>is to </a:t>
            </a:r>
            <a:r>
              <a:rPr lang="en-US" dirty="0"/>
              <a:t>score points, by eating dots initially distributed </a:t>
            </a:r>
            <a:r>
              <a:rPr lang="en-US" dirty="0" smtClean="0"/>
              <a:t>throughout the </a:t>
            </a:r>
            <a:r>
              <a:rPr lang="en-US" dirty="0"/>
              <a:t>maze while attempting to avoid four “ghost” characters.</a:t>
            </a:r>
          </a:p>
          <a:p>
            <a:r>
              <a:rPr lang="en-US" dirty="0"/>
              <a:t>If Pac-Man collides with a ghost, he loses one of his </a:t>
            </a:r>
            <a:r>
              <a:rPr lang="en-US" dirty="0" smtClean="0"/>
              <a:t>three lives.</a:t>
            </a:r>
          </a:p>
          <a:p>
            <a:r>
              <a:rPr lang="en-US" dirty="0" smtClean="0"/>
              <a:t>When </a:t>
            </a:r>
            <a:r>
              <a:rPr lang="en-US" dirty="0"/>
              <a:t>Pac-Man eats a power pill he is </a:t>
            </a:r>
            <a:r>
              <a:rPr lang="en-US" dirty="0" smtClean="0"/>
              <a:t>able to </a:t>
            </a:r>
            <a:r>
              <a:rPr lang="en-US" dirty="0"/>
              <a:t>turn the tables and eat the ghosts for a few seconds. </a:t>
            </a:r>
            <a:r>
              <a:rPr lang="en-US" dirty="0" smtClean="0"/>
              <a:t>Bonus “fruit</a:t>
            </a:r>
            <a:r>
              <a:rPr lang="en-US" dirty="0"/>
              <a:t>” objects wander through the maze at random and </a:t>
            </a:r>
            <a:r>
              <a:rPr lang="en-US" dirty="0" smtClean="0"/>
              <a:t>can be </a:t>
            </a:r>
            <a:r>
              <a:rPr lang="en-US" dirty="0"/>
              <a:t>eaten for extra points.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game ends when Pac-Man </a:t>
            </a:r>
            <a:r>
              <a:rPr lang="en-US" dirty="0" smtClean="0"/>
              <a:t>has lost </a:t>
            </a:r>
            <a:r>
              <a:rPr lang="en-US" dirty="0"/>
              <a:t>all of his lives.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304800"/>
            <a:ext cx="990600" cy="116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b="1" dirty="0" smtClean="0"/>
              <a:t>Approach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772400" cy="4572000"/>
          </a:xfrm>
        </p:spPr>
        <p:txBody>
          <a:bodyPr/>
          <a:lstStyle/>
          <a:p>
            <a:r>
              <a:rPr lang="en-US" dirty="0"/>
              <a:t>For the </a:t>
            </a:r>
            <a:r>
              <a:rPr lang="en-US" dirty="0" smtClean="0"/>
              <a:t>experiments </a:t>
            </a:r>
            <a:r>
              <a:rPr lang="en-US" dirty="0"/>
              <a:t>a freely available </a:t>
            </a:r>
            <a:r>
              <a:rPr lang="en-US" dirty="0" smtClean="0"/>
              <a:t>Java-based implementation </a:t>
            </a:r>
            <a:r>
              <a:rPr lang="en-US" dirty="0"/>
              <a:t>of Pac-Man developed by </a:t>
            </a:r>
            <a:r>
              <a:rPr lang="en-US" dirty="0" smtClean="0"/>
              <a:t>Chow was used.</a:t>
            </a:r>
          </a:p>
          <a:p>
            <a:r>
              <a:rPr lang="en-US" dirty="0"/>
              <a:t>For the majority of experiments in this paper, the game </a:t>
            </a:r>
            <a:r>
              <a:rPr lang="en-US" dirty="0" smtClean="0"/>
              <a:t>was simplified </a:t>
            </a:r>
            <a:r>
              <a:rPr lang="en-US" dirty="0"/>
              <a:t>by removing three of the four ghosts, all </a:t>
            </a:r>
            <a:r>
              <a:rPr lang="en-US" dirty="0" smtClean="0"/>
              <a:t>power pills </a:t>
            </a:r>
            <a:r>
              <a:rPr lang="en-US" dirty="0"/>
              <a:t>and fruit.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Strategy of Ghosts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772400" cy="4572000"/>
          </a:xfrm>
        </p:spPr>
        <p:txBody>
          <a:bodyPr>
            <a:normAutofit/>
          </a:bodyPr>
          <a:lstStyle/>
          <a:p>
            <a:r>
              <a:rPr lang="en-US" sz="2800" dirty="0"/>
              <a:t>Consequently, the “first” (red) ghost </a:t>
            </a:r>
            <a:r>
              <a:rPr lang="en-US" sz="2800" dirty="0" smtClean="0"/>
              <a:t>moves by </a:t>
            </a:r>
            <a:r>
              <a:rPr lang="en-US" sz="2800" dirty="0"/>
              <a:t>advancing towards Pac-Man by the shortest path 90% </a:t>
            </a:r>
            <a:r>
              <a:rPr lang="en-US" sz="2800" dirty="0" smtClean="0"/>
              <a:t>of the time, and 10% of the time will choose the second-best path </a:t>
            </a:r>
            <a:r>
              <a:rPr lang="en-US" sz="2800" dirty="0"/>
              <a:t>to Pac-Man.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If </a:t>
            </a:r>
            <a:r>
              <a:rPr lang="en-US" sz="2800" dirty="0"/>
              <a:t>an internal game option (”</a:t>
            </a:r>
            <a:r>
              <a:rPr lang="en-US" sz="2800" dirty="0" err="1"/>
              <a:t>InsaneAI</a:t>
            </a:r>
            <a:r>
              <a:rPr lang="en-US" sz="2800" dirty="0"/>
              <a:t>”) </a:t>
            </a:r>
            <a:r>
              <a:rPr lang="en-US" sz="2800" dirty="0" smtClean="0"/>
              <a:t>is set</a:t>
            </a:r>
            <a:r>
              <a:rPr lang="en-US" sz="2800" dirty="0"/>
              <a:t>, the single ghost will become deterministic and </a:t>
            </a:r>
            <a:r>
              <a:rPr lang="en-US" sz="2800" dirty="0" smtClean="0"/>
              <a:t>always selects </a:t>
            </a:r>
            <a:r>
              <a:rPr lang="en-US" sz="2800" dirty="0"/>
              <a:t>the shortest path to </a:t>
            </a:r>
            <a:r>
              <a:rPr lang="en-US" sz="2800" dirty="0" smtClean="0"/>
              <a:t>Pac-Man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Neural-network based Controller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7724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Each network </a:t>
            </a:r>
            <a:r>
              <a:rPr lang="en-US" sz="2400" dirty="0" smtClean="0"/>
              <a:t>has 4 </a:t>
            </a:r>
            <a:r>
              <a:rPr lang="en-US" sz="2400" dirty="0"/>
              <a:t>output units representing the four possible directions (</a:t>
            </a:r>
            <a:r>
              <a:rPr lang="en-US" sz="2400" dirty="0" smtClean="0"/>
              <a:t>up, down</a:t>
            </a:r>
            <a:r>
              <a:rPr lang="en-US" sz="2400" dirty="0"/>
              <a:t>, left and right) that Pac-Man can attempt to move in </a:t>
            </a:r>
            <a:r>
              <a:rPr lang="en-US" sz="2400" dirty="0" smtClean="0"/>
              <a:t>at any </a:t>
            </a:r>
            <a:r>
              <a:rPr lang="en-US" sz="2400" dirty="0"/>
              <a:t>time-step of the game.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Each </a:t>
            </a:r>
            <a:r>
              <a:rPr lang="en-US" sz="2400" dirty="0"/>
              <a:t>output unit has a (</a:t>
            </a:r>
            <a:r>
              <a:rPr lang="en-US" sz="2400" dirty="0" smtClean="0"/>
              <a:t>logistic) </a:t>
            </a:r>
            <a:r>
              <a:rPr lang="en-US" sz="2400" dirty="0" err="1" smtClean="0"/>
              <a:t>sigmoidal</a:t>
            </a:r>
            <a:r>
              <a:rPr lang="en-US" sz="2400" dirty="0" smtClean="0"/>
              <a:t> activation </a:t>
            </a:r>
            <a:r>
              <a:rPr lang="en-US" sz="2400" dirty="0"/>
              <a:t>function and the movement direction </a:t>
            </a:r>
            <a:r>
              <a:rPr lang="en-US" sz="2400" dirty="0" smtClean="0"/>
              <a:t>at each </a:t>
            </a:r>
            <a:r>
              <a:rPr lang="en-US" sz="2400" dirty="0"/>
              <a:t>time-step is </a:t>
            </a:r>
            <a:r>
              <a:rPr lang="en-US" sz="2400" dirty="0" smtClean="0"/>
              <a:t>chosen according to </a:t>
            </a:r>
            <a:r>
              <a:rPr lang="en-US" sz="2400" dirty="0"/>
              <a:t>the network </a:t>
            </a:r>
            <a:r>
              <a:rPr lang="en-US" sz="2400" dirty="0" smtClean="0"/>
              <a:t>output with </a:t>
            </a:r>
            <a:r>
              <a:rPr lang="en-US" sz="2400" dirty="0"/>
              <a:t>the maximum value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/>
              <a:t>The networks used </a:t>
            </a:r>
            <a:r>
              <a:rPr lang="en-US" sz="2400" dirty="0" smtClean="0"/>
              <a:t>take input </a:t>
            </a:r>
            <a:r>
              <a:rPr lang="en-US" sz="2400" dirty="0"/>
              <a:t>from a window centered on the current location of </a:t>
            </a:r>
            <a:r>
              <a:rPr lang="en-US" sz="2400" dirty="0" smtClean="0"/>
              <a:t>Pac-Man </a:t>
            </a:r>
            <a:r>
              <a:rPr lang="en-US" sz="2400" dirty="0"/>
              <a:t>in the maze (windows of sizes 5×5, 7×7 and 9×9 </a:t>
            </a:r>
            <a:r>
              <a:rPr lang="en-US" sz="2400" dirty="0" smtClean="0"/>
              <a:t>have been </a:t>
            </a:r>
            <a:r>
              <a:rPr lang="en-US" sz="2400" dirty="0"/>
              <a:t>implemented).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Information </a:t>
            </a:r>
            <a:r>
              <a:rPr lang="en-US" sz="3200" b="1" dirty="0" smtClean="0"/>
              <a:t>from the </a:t>
            </a:r>
            <a:r>
              <a:rPr lang="en-US" sz="3200" b="1" dirty="0" smtClean="0"/>
              <a:t>Maze </a:t>
            </a:r>
            <a:r>
              <a:rPr lang="en-US" sz="3200" b="1" dirty="0" smtClean="0"/>
              <a:t>I</a:t>
            </a:r>
            <a:r>
              <a:rPr lang="en-US" sz="3200" b="1" dirty="0" smtClean="0"/>
              <a:t>nput </a:t>
            </a:r>
            <a:r>
              <a:rPr lang="en-US" sz="3200" b="1" dirty="0" smtClean="0"/>
              <a:t>W</a:t>
            </a:r>
            <a:r>
              <a:rPr lang="en-US" sz="3200" b="1" dirty="0" smtClean="0"/>
              <a:t>indow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500" dirty="0" smtClean="0"/>
              <a:t>Walls </a:t>
            </a:r>
            <a:r>
              <a:rPr lang="en-US" sz="2500" dirty="0"/>
              <a:t>and dots are each </a:t>
            </a:r>
            <a:r>
              <a:rPr lang="en-US" sz="2500" dirty="0" smtClean="0"/>
              <a:t>represented using </a:t>
            </a:r>
            <a:r>
              <a:rPr lang="en-US" sz="2500" dirty="0"/>
              <a:t>a window-sized </a:t>
            </a:r>
            <a:r>
              <a:rPr lang="en-US" sz="2500" b="1" dirty="0"/>
              <a:t>binary matrix </a:t>
            </a:r>
            <a:r>
              <a:rPr lang="en-US" sz="2500" dirty="0"/>
              <a:t>of inputs. </a:t>
            </a:r>
            <a:endParaRPr lang="en-US" sz="2500" dirty="0" smtClean="0"/>
          </a:p>
          <a:p>
            <a:pPr>
              <a:spcBef>
                <a:spcPts val="0"/>
              </a:spcBef>
              <a:buNone/>
            </a:pPr>
            <a:endParaRPr lang="en-US" sz="2500" dirty="0" smtClean="0"/>
          </a:p>
          <a:p>
            <a:pPr>
              <a:spcBef>
                <a:spcPts val="0"/>
              </a:spcBef>
            </a:pPr>
            <a:r>
              <a:rPr lang="en-US" sz="2500" dirty="0" smtClean="0"/>
              <a:t>Ghosts are represented </a:t>
            </a:r>
            <a:r>
              <a:rPr lang="en-US" sz="2500" dirty="0"/>
              <a:t>in a third matrix with a value of -1 while </a:t>
            </a:r>
            <a:r>
              <a:rPr lang="en-US" sz="2500" dirty="0" smtClean="0"/>
              <a:t>the absence </a:t>
            </a:r>
            <a:r>
              <a:rPr lang="en-US" sz="2500" dirty="0"/>
              <a:t>of a ghost </a:t>
            </a:r>
            <a:r>
              <a:rPr lang="en-US" sz="2500" dirty="0" smtClean="0"/>
              <a:t>is indicated </a:t>
            </a:r>
            <a:r>
              <a:rPr lang="en-US" sz="2500" dirty="0"/>
              <a:t>using a value of 0</a:t>
            </a:r>
            <a:r>
              <a:rPr lang="en-US" sz="2500" dirty="0" smtClean="0"/>
              <a:t>.</a:t>
            </a:r>
          </a:p>
          <a:p>
            <a:pPr>
              <a:spcBef>
                <a:spcPts val="0"/>
              </a:spcBef>
              <a:buNone/>
            </a:pPr>
            <a:endParaRPr lang="en-US" sz="2500" dirty="0" smtClean="0"/>
          </a:p>
          <a:p>
            <a:pPr>
              <a:spcBef>
                <a:spcPts val="0"/>
              </a:spcBef>
            </a:pPr>
            <a:r>
              <a:rPr lang="en-US" sz="2500" dirty="0" smtClean="0"/>
              <a:t>When power </a:t>
            </a:r>
            <a:r>
              <a:rPr lang="en-US" sz="2500" dirty="0"/>
              <a:t>pills are in play, a blue (edible) ghost can also </a:t>
            </a:r>
            <a:r>
              <a:rPr lang="en-US" sz="2500" dirty="0" smtClean="0"/>
              <a:t>be represented </a:t>
            </a:r>
            <a:r>
              <a:rPr lang="en-US" sz="2500" dirty="0"/>
              <a:t>using a value of +</a:t>
            </a:r>
            <a:r>
              <a:rPr lang="en-US" sz="2500" dirty="0" smtClean="0"/>
              <a:t>1</a:t>
            </a:r>
          </a:p>
          <a:p>
            <a:pPr>
              <a:spcBef>
                <a:spcPts val="0"/>
              </a:spcBef>
              <a:buNone/>
            </a:pPr>
            <a:endParaRPr lang="en-US" sz="2500" dirty="0" smtClean="0"/>
          </a:p>
          <a:p>
            <a:pPr>
              <a:spcBef>
                <a:spcPts val="0"/>
              </a:spcBef>
            </a:pPr>
            <a:r>
              <a:rPr lang="en-US" sz="2500" dirty="0"/>
              <a:t>Four </a:t>
            </a:r>
            <a:r>
              <a:rPr lang="en-US" sz="2500" dirty="0" smtClean="0"/>
              <a:t>additional inputs </a:t>
            </a:r>
            <a:r>
              <a:rPr lang="en-US" sz="2500" dirty="0"/>
              <a:t>are therefore used in the game representation. </a:t>
            </a:r>
            <a:r>
              <a:rPr lang="en-US" sz="2500" dirty="0" smtClean="0"/>
              <a:t>These represent </a:t>
            </a:r>
            <a:r>
              <a:rPr lang="en-US" sz="2500" dirty="0"/>
              <a:t>the total amount of dots remaining in each of </a:t>
            </a:r>
            <a:r>
              <a:rPr lang="en-US" sz="2500" dirty="0" smtClean="0"/>
              <a:t>the four </a:t>
            </a:r>
            <a:r>
              <a:rPr lang="en-US" sz="2500" dirty="0"/>
              <a:t>primary directions in the maze. The total number </a:t>
            </a:r>
            <a:r>
              <a:rPr lang="en-US" sz="2500" dirty="0" smtClean="0"/>
              <a:t>of inputs </a:t>
            </a:r>
            <a:r>
              <a:rPr lang="en-US" sz="2500" dirty="0"/>
              <a:t>to each network is therefore 3w</a:t>
            </a:r>
            <a:r>
              <a:rPr lang="en-US" sz="2500" baseline="30000" dirty="0"/>
              <a:t>2</a:t>
            </a:r>
            <a:r>
              <a:rPr lang="en-US" sz="2500" dirty="0"/>
              <a:t> + 4, where w is </a:t>
            </a:r>
            <a:r>
              <a:rPr lang="en-US" sz="2500" dirty="0" smtClean="0"/>
              <a:t>the window </a:t>
            </a:r>
            <a:r>
              <a:rPr lang="en-US" sz="2500" dirty="0"/>
              <a:t>height/width.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7874"/>
            <a:ext cx="4724400" cy="666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792162"/>
          </a:xfrm>
        </p:spPr>
        <p:txBody>
          <a:bodyPr/>
          <a:lstStyle/>
          <a:p>
            <a:r>
              <a:rPr lang="en-US" b="1" dirty="0" smtClean="0"/>
              <a:t>Evolving Neural Networks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connection weights in the neural networks </a:t>
            </a:r>
            <a:r>
              <a:rPr lang="en-US" dirty="0" smtClean="0"/>
              <a:t>were evolved </a:t>
            </a:r>
            <a:r>
              <a:rPr lang="en-US" dirty="0"/>
              <a:t>using a (</a:t>
            </a:r>
            <a:r>
              <a:rPr lang="en-US" dirty="0" err="1" smtClean="0"/>
              <a:t>μ+lemda</a:t>
            </a:r>
            <a:r>
              <a:rPr lang="en-US" dirty="0" smtClean="0"/>
              <a:t>)-</a:t>
            </a:r>
            <a:r>
              <a:rPr lang="en-US" dirty="0"/>
              <a:t>Evolution Strategy. Mutation (</a:t>
            </a:r>
            <a:r>
              <a:rPr lang="en-US" dirty="0" smtClean="0"/>
              <a:t>without self-adaptation </a:t>
            </a:r>
            <a:r>
              <a:rPr lang="en-US" dirty="0"/>
              <a:t>of parameters) was applied to each </a:t>
            </a:r>
            <a:r>
              <a:rPr lang="en-US" dirty="0" smtClean="0"/>
              <a:t>weight in </a:t>
            </a:r>
            <a:r>
              <a:rPr lang="en-US" dirty="0"/>
              <a:t>a network with a given probability pm, using a </a:t>
            </a:r>
            <a:r>
              <a:rPr lang="en-US" dirty="0" smtClean="0"/>
              <a:t>Gaussian mutation </a:t>
            </a:r>
            <a:r>
              <a:rPr lang="en-US" dirty="0"/>
              <a:t>distribution with zero mean and standard </a:t>
            </a:r>
            <a:r>
              <a:rPr lang="en-US" dirty="0" smtClean="0"/>
              <a:t>deviation </a:t>
            </a:r>
            <a:r>
              <a:rPr lang="en-US" dirty="0" err="1" smtClean="0"/>
              <a:t>vm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recombination operator was used.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weights for the initial population </a:t>
            </a:r>
            <a:r>
              <a:rPr lang="en-US" dirty="0" smtClean="0"/>
              <a:t>of networks </a:t>
            </a:r>
            <a:r>
              <a:rPr lang="en-US" dirty="0"/>
              <a:t>in each experiment were generated uniformly </a:t>
            </a:r>
            <a:r>
              <a:rPr lang="en-US" dirty="0" smtClean="0"/>
              <a:t>in the </a:t>
            </a:r>
            <a:r>
              <a:rPr lang="en-US" dirty="0"/>
              <a:t>range [0, 0.1].</a:t>
            </a:r>
          </a:p>
          <a:p>
            <a:r>
              <a:rPr lang="en-US" dirty="0"/>
              <a:t>The fitness function was also very </a:t>
            </a:r>
            <a:r>
              <a:rPr lang="en-US" dirty="0" smtClean="0"/>
              <a:t>simple. </a:t>
            </a:r>
            <a:r>
              <a:rPr lang="en-US" dirty="0"/>
              <a:t>the average number of points scored in a </a:t>
            </a:r>
            <a:r>
              <a:rPr lang="en-US" dirty="0" smtClean="0"/>
              <a:t>game (note </a:t>
            </a:r>
            <a:r>
              <a:rPr lang="en-US" dirty="0"/>
              <a:t>that a game consists of three lives of Pac-Man) </a:t>
            </a:r>
            <a:r>
              <a:rPr lang="en-US" dirty="0" smtClean="0"/>
              <a:t>over the </a:t>
            </a:r>
            <a:r>
              <a:rPr lang="en-US" dirty="0"/>
              <a:t>number of games played per agent, per </a:t>
            </a:r>
            <a:r>
              <a:rPr lang="en-US" dirty="0" smtClean="0"/>
              <a:t>generation.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638800"/>
            <a:ext cx="2584361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158</TotalTime>
  <Words>1158</Words>
  <Application>Microsoft Office PowerPoint</Application>
  <PresentationFormat>On-screen Show (4:3)</PresentationFormat>
  <Paragraphs>80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Equity</vt:lpstr>
      <vt:lpstr>Evolving Pac-Man Players: Can We Learn from Raw Input?</vt:lpstr>
      <vt:lpstr>Abstract</vt:lpstr>
      <vt:lpstr>Pac-Man</vt:lpstr>
      <vt:lpstr>Approach</vt:lpstr>
      <vt:lpstr>Strategy of Ghosts</vt:lpstr>
      <vt:lpstr>Neural-network based Controller</vt:lpstr>
      <vt:lpstr>Information from the Maze Input Window</vt:lpstr>
      <vt:lpstr>Slide 8</vt:lpstr>
      <vt:lpstr>Evolving Neural Networks</vt:lpstr>
      <vt:lpstr>One Deterministic Ghost</vt:lpstr>
      <vt:lpstr>Results</vt:lpstr>
      <vt:lpstr>Results (Trial 1)</vt:lpstr>
      <vt:lpstr>Result (Trial-2)</vt:lpstr>
      <vt:lpstr>Result (Trial 3)</vt:lpstr>
      <vt:lpstr>More Complex Games and Varying Experimental Parameters</vt:lpstr>
      <vt:lpstr>1. Non Deterministic Ghost</vt:lpstr>
      <vt:lpstr>Slide 17</vt:lpstr>
      <vt:lpstr>2. Larger Input Windows</vt:lpstr>
      <vt:lpstr>Slide 19</vt:lpstr>
      <vt:lpstr>Conclusion</vt:lpstr>
      <vt:lpstr>Thank you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Evolving Pac-Man Players: Can We Learn from Raw Input?</dc:title>
  <dc:creator>Anonymous</dc:creator>
  <cp:lastModifiedBy>Anonymous</cp:lastModifiedBy>
  <cp:revision>49</cp:revision>
  <dcterms:created xsi:type="dcterms:W3CDTF">2014-12-08T03:08:42Z</dcterms:created>
  <dcterms:modified xsi:type="dcterms:W3CDTF">2014-12-14T21:55:01Z</dcterms:modified>
</cp:coreProperties>
</file>