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0"/>
  </p:notesMasterIdLst>
  <p:sldIdLst>
    <p:sldId id="256" r:id="rId2"/>
    <p:sldId id="257" r:id="rId3"/>
    <p:sldId id="258" r:id="rId4"/>
    <p:sldId id="261" r:id="rId5"/>
    <p:sldId id="269" r:id="rId6"/>
    <p:sldId id="263" r:id="rId7"/>
    <p:sldId id="264" r:id="rId8"/>
    <p:sldId id="265" r:id="rId9"/>
    <p:sldId id="266" r:id="rId10"/>
    <p:sldId id="267" r:id="rId11"/>
    <p:sldId id="271" r:id="rId12"/>
    <p:sldId id="272" r:id="rId13"/>
    <p:sldId id="268" r:id="rId14"/>
    <p:sldId id="270" r:id="rId15"/>
    <p:sldId id="273" r:id="rId16"/>
    <p:sldId id="274" r:id="rId17"/>
    <p:sldId id="275" r:id="rId18"/>
    <p:sldId id="276" r:id="rId19"/>
    <p:sldId id="277" r:id="rId20"/>
    <p:sldId id="278" r:id="rId21"/>
    <p:sldId id="279" r:id="rId22"/>
    <p:sldId id="280" r:id="rId23"/>
    <p:sldId id="283" r:id="rId24"/>
    <p:sldId id="281" r:id="rId25"/>
    <p:sldId id="282" r:id="rId26"/>
    <p:sldId id="284" r:id="rId27"/>
    <p:sldId id="285" r:id="rId28"/>
    <p:sldId id="286"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567" autoAdjust="0"/>
  </p:normalViewPr>
  <p:slideViewPr>
    <p:cSldViewPr>
      <p:cViewPr varScale="1">
        <p:scale>
          <a:sx n="60" d="100"/>
          <a:sy n="60" d="100"/>
        </p:scale>
        <p:origin x="-157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282BC5-F8CF-439D-819C-D2D2F353CC13}" type="datetimeFigureOut">
              <a:rPr lang="en-US" smtClean="0"/>
              <a:t>12/7/2014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52C43D-2B81-4D7C-BAB4-2A16C0D16FCF}" type="slidenum">
              <a:rPr lang="en-US" smtClean="0"/>
              <a:t>‹#›</a:t>
            </a:fld>
            <a:endParaRPr lang="en-US"/>
          </a:p>
        </p:txBody>
      </p:sp>
    </p:spTree>
    <p:extLst>
      <p:ext uri="{BB962C8B-B14F-4D97-AF65-F5344CB8AC3E}">
        <p14:creationId xmlns:p14="http://schemas.microsoft.com/office/powerpoint/2010/main" val="1220362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Presented above method does not require any training set, what, of course, is its great advantage</a:t>
            </a:r>
          </a:p>
          <a:p>
            <a:endParaRPr lang="en-US" dirty="0"/>
          </a:p>
        </p:txBody>
      </p:sp>
      <p:sp>
        <p:nvSpPr>
          <p:cNvPr id="4" name="Slide Number Placeholder 3"/>
          <p:cNvSpPr>
            <a:spLocks noGrp="1"/>
          </p:cNvSpPr>
          <p:nvPr>
            <p:ph type="sldNum" sz="quarter" idx="10"/>
          </p:nvPr>
        </p:nvSpPr>
        <p:spPr/>
        <p:txBody>
          <a:bodyPr/>
          <a:lstStyle/>
          <a:p>
            <a:fld id="{E152C43D-2B81-4D7C-BAB4-2A16C0D16FCF}" type="slidenum">
              <a:rPr lang="en-US" smtClean="0"/>
              <a:t>15</a:t>
            </a:fld>
            <a:endParaRPr lang="en-US"/>
          </a:p>
        </p:txBody>
      </p:sp>
    </p:spTree>
    <p:extLst>
      <p:ext uri="{BB962C8B-B14F-4D97-AF65-F5344CB8AC3E}">
        <p14:creationId xmlns:p14="http://schemas.microsoft.com/office/powerpoint/2010/main" val="3919882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method is known as TD(λ)learning, it is very efficient.</a:t>
            </a:r>
          </a:p>
          <a:p>
            <a:endParaRPr lang="en-US" dirty="0"/>
          </a:p>
        </p:txBody>
      </p:sp>
      <p:sp>
        <p:nvSpPr>
          <p:cNvPr id="4" name="Slide Number Placeholder 3"/>
          <p:cNvSpPr>
            <a:spLocks noGrp="1"/>
          </p:cNvSpPr>
          <p:nvPr>
            <p:ph type="sldNum" sz="quarter" idx="10"/>
          </p:nvPr>
        </p:nvSpPr>
        <p:spPr/>
        <p:txBody>
          <a:bodyPr/>
          <a:lstStyle/>
          <a:p>
            <a:fld id="{E152C43D-2B81-4D7C-BAB4-2A16C0D16FCF}" type="slidenum">
              <a:rPr lang="en-US" smtClean="0"/>
              <a:t>18</a:t>
            </a:fld>
            <a:endParaRPr lang="en-US"/>
          </a:p>
        </p:txBody>
      </p:sp>
    </p:spTree>
    <p:extLst>
      <p:ext uri="{BB962C8B-B14F-4D97-AF65-F5344CB8AC3E}">
        <p14:creationId xmlns:p14="http://schemas.microsoft.com/office/powerpoint/2010/main" val="237938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Gerald </a:t>
            </a:r>
            <a:r>
              <a:rPr lang="en-US" dirty="0" err="1" smtClean="0"/>
              <a:t>Tesauro</a:t>
            </a:r>
            <a:r>
              <a:rPr lang="en-US" dirty="0" smtClean="0"/>
              <a:t>, in TD-Gammon used multilayered neural network trained according to equation [</a:t>
            </a:r>
          </a:p>
          <a:p>
            <a:endParaRPr lang="en-US" dirty="0"/>
          </a:p>
        </p:txBody>
      </p:sp>
      <p:sp>
        <p:nvSpPr>
          <p:cNvPr id="4" name="Slide Number Placeholder 3"/>
          <p:cNvSpPr>
            <a:spLocks noGrp="1"/>
          </p:cNvSpPr>
          <p:nvPr>
            <p:ph type="sldNum" sz="quarter" idx="10"/>
          </p:nvPr>
        </p:nvSpPr>
        <p:spPr/>
        <p:txBody>
          <a:bodyPr/>
          <a:lstStyle/>
          <a:p>
            <a:fld id="{E152C43D-2B81-4D7C-BAB4-2A16C0D16FCF}" type="slidenum">
              <a:rPr lang="en-US" smtClean="0"/>
              <a:t>19</a:t>
            </a:fld>
            <a:endParaRPr lang="en-US"/>
          </a:p>
        </p:txBody>
      </p:sp>
    </p:spTree>
    <p:extLst>
      <p:ext uri="{BB962C8B-B14F-4D97-AF65-F5344CB8AC3E}">
        <p14:creationId xmlns:p14="http://schemas.microsoft.com/office/powerpoint/2010/main" val="125106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Developed program was tested to find answers for a number of questions.</a:t>
            </a:r>
          </a:p>
          <a:p>
            <a:endParaRPr lang="en-US" dirty="0"/>
          </a:p>
        </p:txBody>
      </p:sp>
      <p:sp>
        <p:nvSpPr>
          <p:cNvPr id="4" name="Slide Number Placeholder 3"/>
          <p:cNvSpPr>
            <a:spLocks noGrp="1"/>
          </p:cNvSpPr>
          <p:nvPr>
            <p:ph type="sldNum" sz="quarter" idx="10"/>
          </p:nvPr>
        </p:nvSpPr>
        <p:spPr/>
        <p:txBody>
          <a:bodyPr/>
          <a:lstStyle/>
          <a:p>
            <a:fld id="{E152C43D-2B81-4D7C-BAB4-2A16C0D16FCF}" type="slidenum">
              <a:rPr lang="en-US" smtClean="0"/>
              <a:t>24</a:t>
            </a:fld>
            <a:endParaRPr lang="en-US"/>
          </a:p>
        </p:txBody>
      </p:sp>
    </p:spTree>
    <p:extLst>
      <p:ext uri="{BB962C8B-B14F-4D97-AF65-F5344CB8AC3E}">
        <p14:creationId xmlns:p14="http://schemas.microsoft.com/office/powerpoint/2010/main" val="2779997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possible states of game should be taken into account during learning process, and training episodes should be</a:t>
            </a:r>
          </a:p>
          <a:p>
            <a:r>
              <a:rPr lang="en-US" dirty="0" smtClean="0"/>
              <a:t>ended with receiving a reward (winning or loss).</a:t>
            </a:r>
          </a:p>
          <a:p>
            <a:endParaRPr lang="en-US" dirty="0"/>
          </a:p>
        </p:txBody>
      </p:sp>
      <p:sp>
        <p:nvSpPr>
          <p:cNvPr id="4" name="Slide Number Placeholder 3"/>
          <p:cNvSpPr>
            <a:spLocks noGrp="1"/>
          </p:cNvSpPr>
          <p:nvPr>
            <p:ph type="sldNum" sz="quarter" idx="10"/>
          </p:nvPr>
        </p:nvSpPr>
        <p:spPr/>
        <p:txBody>
          <a:bodyPr/>
          <a:lstStyle/>
          <a:p>
            <a:fld id="{E152C43D-2B81-4D7C-BAB4-2A16C0D16FCF}" type="slidenum">
              <a:rPr lang="en-US" smtClean="0"/>
              <a:t>27</a:t>
            </a:fld>
            <a:endParaRPr lang="en-US"/>
          </a:p>
        </p:txBody>
      </p:sp>
    </p:spTree>
    <p:extLst>
      <p:ext uri="{BB962C8B-B14F-4D97-AF65-F5344CB8AC3E}">
        <p14:creationId xmlns:p14="http://schemas.microsoft.com/office/powerpoint/2010/main" val="2252398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02FE901-186F-45C1-9F20-3ED3FD8B1A0F}"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145AA5-2A8E-4F4C-8A9D-A7A9C1C5A3C0}"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2FE901-186F-45C1-9F20-3ED3FD8B1A0F}"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145AA5-2A8E-4F4C-8A9D-A7A9C1C5A3C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2FE901-186F-45C1-9F20-3ED3FD8B1A0F}"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145AA5-2A8E-4F4C-8A9D-A7A9C1C5A3C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2FE901-186F-45C1-9F20-3ED3FD8B1A0F}"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145AA5-2A8E-4F4C-8A9D-A7A9C1C5A3C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2FE901-186F-45C1-9F20-3ED3FD8B1A0F}"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145AA5-2A8E-4F4C-8A9D-A7A9C1C5A3C0}"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02FE901-186F-45C1-9F20-3ED3FD8B1A0F}" type="datetimeFigureOut">
              <a:rPr lang="en-US" smtClean="0"/>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145AA5-2A8E-4F4C-8A9D-A7A9C1C5A3C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02FE901-186F-45C1-9F20-3ED3FD8B1A0F}" type="datetimeFigureOut">
              <a:rPr lang="en-US" smtClean="0"/>
              <a:t>12/7/2014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145AA5-2A8E-4F4C-8A9D-A7A9C1C5A3C0}"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2FE901-186F-45C1-9F20-3ED3FD8B1A0F}" type="datetimeFigureOut">
              <a:rPr lang="en-US" smtClean="0"/>
              <a:t>12/7/2014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145AA5-2A8E-4F4C-8A9D-A7A9C1C5A3C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2FE901-186F-45C1-9F20-3ED3FD8B1A0F}" type="datetimeFigureOut">
              <a:rPr lang="en-US" smtClean="0"/>
              <a:t>12/7/2014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145AA5-2A8E-4F4C-8A9D-A7A9C1C5A3C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2FE901-186F-45C1-9F20-3ED3FD8B1A0F}" type="datetimeFigureOut">
              <a:rPr lang="en-US" smtClean="0"/>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145AA5-2A8E-4F4C-8A9D-A7A9C1C5A3C0}"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2FE901-186F-45C1-9F20-3ED3FD8B1A0F}" type="datetimeFigureOut">
              <a:rPr lang="en-US" smtClean="0"/>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145AA5-2A8E-4F4C-8A9D-A7A9C1C5A3C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802FE901-186F-45C1-9F20-3ED3FD8B1A0F}" type="datetimeFigureOut">
              <a:rPr lang="en-US" smtClean="0"/>
              <a:t>12/7/2014</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22145AA5-2A8E-4F4C-8A9D-A7A9C1C5A3C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762000"/>
            <a:ext cx="7772400" cy="2819400"/>
          </a:xfrm>
        </p:spPr>
        <p:txBody>
          <a:bodyPr>
            <a:noAutofit/>
          </a:bodyPr>
          <a:lstStyle/>
          <a:p>
            <a:r>
              <a:rPr lang="en-US" sz="3200" b="1" dirty="0" smtClean="0"/>
              <a:t>CHECKERS: TD(λ) LEARNING APPLIED FOR DETERMINISTIC GAME</a:t>
            </a:r>
            <a:br>
              <a:rPr lang="en-US" sz="3200" b="1" dirty="0" smtClean="0"/>
            </a:br>
            <a:endParaRPr lang="en-US" sz="3200" b="1" dirty="0"/>
          </a:p>
        </p:txBody>
      </p:sp>
      <p:sp>
        <p:nvSpPr>
          <p:cNvPr id="3" name="Subtitle 2"/>
          <p:cNvSpPr>
            <a:spLocks noGrp="1"/>
          </p:cNvSpPr>
          <p:nvPr>
            <p:ph type="subTitle" idx="1"/>
          </p:nvPr>
        </p:nvSpPr>
        <p:spPr>
          <a:xfrm>
            <a:off x="914400" y="4114800"/>
            <a:ext cx="7924800" cy="1752600"/>
          </a:xfrm>
        </p:spPr>
        <p:txBody>
          <a:bodyPr/>
          <a:lstStyle/>
          <a:p>
            <a:pPr algn="l"/>
            <a:endParaRPr lang="en-US" b="1" dirty="0" smtClean="0">
              <a:solidFill>
                <a:schemeClr val="tx1"/>
              </a:solidFill>
            </a:endParaRPr>
          </a:p>
          <a:p>
            <a:pPr algn="l"/>
            <a:r>
              <a:rPr lang="en-US" b="1" dirty="0" smtClean="0">
                <a:solidFill>
                  <a:schemeClr val="tx1"/>
                </a:solidFill>
              </a:rPr>
              <a:t>Presented By:                                Presented To:</a:t>
            </a:r>
          </a:p>
          <a:p>
            <a:pPr algn="l"/>
            <a:r>
              <a:rPr lang="en-US" dirty="0" smtClean="0">
                <a:solidFill>
                  <a:schemeClr val="tx1"/>
                </a:solidFill>
              </a:rPr>
              <a:t>Amna Khan                                  </a:t>
            </a:r>
            <a:r>
              <a:rPr lang="en-US" dirty="0" err="1" smtClean="0">
                <a:solidFill>
                  <a:schemeClr val="tx1"/>
                </a:solidFill>
              </a:rPr>
              <a:t>Mis</a:t>
            </a:r>
            <a:r>
              <a:rPr lang="en-US" dirty="0" smtClean="0">
                <a:solidFill>
                  <a:schemeClr val="tx1"/>
                </a:solidFill>
              </a:rPr>
              <a:t> </a:t>
            </a:r>
            <a:r>
              <a:rPr lang="en-US" dirty="0" err="1" smtClean="0">
                <a:solidFill>
                  <a:schemeClr val="tx1"/>
                </a:solidFill>
              </a:rPr>
              <a:t>Saleha</a:t>
            </a:r>
            <a:r>
              <a:rPr lang="en-US" dirty="0" smtClean="0">
                <a:solidFill>
                  <a:schemeClr val="tx1"/>
                </a:solidFill>
              </a:rPr>
              <a:t> </a:t>
            </a:r>
            <a:r>
              <a:rPr lang="en-US" dirty="0" err="1" smtClean="0">
                <a:solidFill>
                  <a:schemeClr val="tx1"/>
                </a:solidFill>
              </a:rPr>
              <a:t>Raza</a:t>
            </a:r>
            <a:endParaRPr lang="en-US" dirty="0">
              <a:solidFill>
                <a:schemeClr val="tx1"/>
              </a:solidFill>
            </a:endParaRPr>
          </a:p>
        </p:txBody>
      </p:sp>
    </p:spTree>
    <p:extLst>
      <p:ext uri="{BB962C8B-B14F-4D97-AF65-F5344CB8AC3E}">
        <p14:creationId xmlns:p14="http://schemas.microsoft.com/office/powerpoint/2010/main" val="934045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Problem</a:t>
            </a:r>
            <a:endParaRPr lang="en-US" dirty="0"/>
          </a:p>
        </p:txBody>
      </p:sp>
      <p:sp>
        <p:nvSpPr>
          <p:cNvPr id="3" name="Content Placeholder 2"/>
          <p:cNvSpPr>
            <a:spLocks noGrp="1"/>
          </p:cNvSpPr>
          <p:nvPr>
            <p:ph idx="1"/>
          </p:nvPr>
        </p:nvSpPr>
        <p:spPr/>
        <p:txBody>
          <a:bodyPr>
            <a:normAutofit lnSpcReduction="10000"/>
          </a:bodyPr>
          <a:lstStyle/>
          <a:p>
            <a:r>
              <a:rPr lang="en-US" dirty="0" smtClean="0"/>
              <a:t>The problem that occurs for an agent is know as “temporal credit assignment", Because the agent performs its task from it’s experience.</a:t>
            </a:r>
          </a:p>
          <a:p>
            <a:pPr marL="0" indent="0">
              <a:buNone/>
            </a:pPr>
            <a:endParaRPr lang="en-US" dirty="0" smtClean="0"/>
          </a:p>
          <a:p>
            <a:r>
              <a:rPr lang="en-US" dirty="0" smtClean="0"/>
              <a:t>It I necessary to omit this problem when we would like to use TD (</a:t>
            </a:r>
            <a:r>
              <a:rPr lang="el-GR" dirty="0"/>
              <a:t>λ</a:t>
            </a:r>
            <a:r>
              <a:rPr lang="en-US" dirty="0" smtClean="0"/>
              <a:t>) learning method for deterministic games.</a:t>
            </a:r>
          </a:p>
          <a:p>
            <a:endParaRPr lang="en-US" dirty="0" smtClean="0"/>
          </a:p>
          <a:p>
            <a:r>
              <a:rPr lang="en-US" dirty="0" smtClean="0"/>
              <a:t>TD learning seams to be a promising general purpose technique for learning with delayed reward.</a:t>
            </a:r>
          </a:p>
          <a:p>
            <a:endParaRPr lang="en-US" dirty="0" smtClean="0"/>
          </a:p>
          <a:p>
            <a:r>
              <a:rPr lang="en-US" dirty="0" smtClean="0"/>
              <a:t>Not only for prediction leaning but also for a combined prediction and control task where control decisions are made by optimizing predicted output.</a:t>
            </a:r>
            <a:endParaRPr lang="en-US" dirty="0"/>
          </a:p>
        </p:txBody>
      </p:sp>
    </p:spTree>
    <p:extLst>
      <p:ext uri="{BB962C8B-B14F-4D97-AF65-F5344CB8AC3E}">
        <p14:creationId xmlns:p14="http://schemas.microsoft.com/office/powerpoint/2010/main" val="3015796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smtClean="0"/>
              <a:t>Temporal </a:t>
            </a:r>
            <a:r>
              <a:rPr lang="en-US" dirty="0"/>
              <a:t>Difference Learning </a:t>
            </a:r>
            <a:br>
              <a:rPr lang="en-US" dirty="0"/>
            </a:br>
            <a:endParaRPr lang="en-US" dirty="0"/>
          </a:p>
        </p:txBody>
      </p:sp>
      <p:sp>
        <p:nvSpPr>
          <p:cNvPr id="3" name="Content Placeholder 2"/>
          <p:cNvSpPr>
            <a:spLocks noGrp="1"/>
          </p:cNvSpPr>
          <p:nvPr>
            <p:ph idx="1"/>
          </p:nvPr>
        </p:nvSpPr>
        <p:spPr/>
        <p:txBody>
          <a:bodyPr>
            <a:normAutofit fontScale="92500"/>
          </a:bodyPr>
          <a:lstStyle/>
          <a:p>
            <a:r>
              <a:rPr lang="en-US" dirty="0" smtClean="0"/>
              <a:t>Te</a:t>
            </a:r>
            <a:r>
              <a:rPr lang="en-US" dirty="0" smtClean="0"/>
              <a:t>mporal difference or TD learning methods are a class of methods for approaching the “Temporal credit assignment problem”.</a:t>
            </a:r>
          </a:p>
          <a:p>
            <a:endParaRPr lang="en-US" dirty="0" smtClean="0"/>
          </a:p>
          <a:p>
            <a:r>
              <a:rPr lang="en-US" dirty="0" smtClean="0"/>
              <a:t>Th</a:t>
            </a:r>
            <a:r>
              <a:rPr lang="en-US" dirty="0" smtClean="0"/>
              <a:t>e learning is based on the difference between temporally successive predictions.</a:t>
            </a:r>
          </a:p>
          <a:p>
            <a:endParaRPr lang="en-US" dirty="0" smtClean="0"/>
          </a:p>
          <a:p>
            <a:r>
              <a:rPr lang="en-US" dirty="0" smtClean="0"/>
              <a:t>Most recent of these TD methods is an algorithm proposed for training multilayer neural networks called TD (</a:t>
            </a:r>
            <a:r>
              <a:rPr lang="el-GR" dirty="0"/>
              <a:t>λ</a:t>
            </a:r>
            <a:r>
              <a:rPr lang="en-US" dirty="0" smtClean="0"/>
              <a:t>).</a:t>
            </a:r>
          </a:p>
          <a:p>
            <a:endParaRPr lang="en-US" dirty="0" smtClean="0"/>
          </a:p>
          <a:p>
            <a:r>
              <a:rPr lang="en-US" dirty="0" smtClean="0"/>
              <a:t>TD approach to deterministic games requires a kind of external noise to produce the variability and exploration, such this obtained from the random dice rolls in backgammon.</a:t>
            </a:r>
            <a:endParaRPr lang="en-US" dirty="0"/>
          </a:p>
        </p:txBody>
      </p:sp>
    </p:spTree>
    <p:extLst>
      <p:ext uri="{BB962C8B-B14F-4D97-AF65-F5344CB8AC3E}">
        <p14:creationId xmlns:p14="http://schemas.microsoft.com/office/powerpoint/2010/main" val="731493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TD</a:t>
            </a:r>
            <a:endParaRPr lang="en-US" dirty="0"/>
          </a:p>
        </p:txBody>
      </p:sp>
      <p:sp>
        <p:nvSpPr>
          <p:cNvPr id="3" name="Content Placeholder 2"/>
          <p:cNvSpPr>
            <a:spLocks noGrp="1"/>
          </p:cNvSpPr>
          <p:nvPr>
            <p:ph idx="1"/>
          </p:nvPr>
        </p:nvSpPr>
        <p:spPr/>
        <p:txBody>
          <a:bodyPr/>
          <a:lstStyle/>
          <a:p>
            <a:r>
              <a:rPr lang="en-US" dirty="0" smtClean="0"/>
              <a:t>After the opinion of G.Tesauro and other researchers we concluded:-</a:t>
            </a:r>
          </a:p>
          <a:p>
            <a:r>
              <a:rPr lang="en-US" dirty="0" smtClean="0"/>
              <a:t>1. During training process, all possible states of game should be taken into account.</a:t>
            </a:r>
          </a:p>
          <a:p>
            <a:endParaRPr lang="en-US" dirty="0" smtClean="0"/>
          </a:p>
          <a:p>
            <a:r>
              <a:rPr lang="en-US" dirty="0" smtClean="0"/>
              <a:t>2. </a:t>
            </a:r>
            <a:r>
              <a:rPr lang="en-US" dirty="0"/>
              <a:t>T</a:t>
            </a:r>
            <a:r>
              <a:rPr lang="en-US" dirty="0" smtClean="0"/>
              <a:t>raining episodes should be ended with receiving a reward, the reward must be positive or negative.</a:t>
            </a:r>
          </a:p>
          <a:p>
            <a:endParaRPr lang="en-US" dirty="0" smtClean="0"/>
          </a:p>
          <a:p>
            <a:pPr marL="0" indent="0">
              <a:buNone/>
            </a:pPr>
            <a:r>
              <a:rPr lang="en-US" b="1" dirty="0" smtClean="0"/>
              <a:t>To decrease </a:t>
            </a:r>
            <a:r>
              <a:rPr lang="en-US" dirty="0" smtClean="0"/>
              <a:t>above mentioned constraints for using TD learning, we propose four modification process in our program “CHEKCERS”.</a:t>
            </a:r>
          </a:p>
          <a:p>
            <a:endParaRPr lang="en-US" dirty="0"/>
          </a:p>
        </p:txBody>
      </p:sp>
    </p:spTree>
    <p:extLst>
      <p:ext uri="{BB962C8B-B14F-4D97-AF65-F5344CB8AC3E}">
        <p14:creationId xmlns:p14="http://schemas.microsoft.com/office/powerpoint/2010/main" val="1195179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Modifications</a:t>
            </a:r>
            <a:endParaRPr lang="en-US" dirty="0"/>
          </a:p>
        </p:txBody>
      </p:sp>
      <p:sp>
        <p:nvSpPr>
          <p:cNvPr id="3" name="Content Placeholder 2"/>
          <p:cNvSpPr>
            <a:spLocks noGrp="1"/>
          </p:cNvSpPr>
          <p:nvPr>
            <p:ph idx="1"/>
          </p:nvPr>
        </p:nvSpPr>
        <p:spPr/>
        <p:txBody>
          <a:bodyPr>
            <a:normAutofit lnSpcReduction="10000"/>
          </a:bodyPr>
          <a:lstStyle/>
          <a:p>
            <a:r>
              <a:rPr lang="en-US" dirty="0" smtClean="0"/>
              <a:t>1. </a:t>
            </a:r>
            <a:r>
              <a:rPr lang="en-US" b="1" dirty="0" smtClean="0"/>
              <a:t>During learning process</a:t>
            </a:r>
            <a:r>
              <a:rPr lang="en-US" dirty="0" smtClean="0"/>
              <a:t> a number of steps without captures are identified, it indicates that program probably generated a cycle. In such a case game is finished and reward is established based on the difference between number of learner and opponent checkers on board.</a:t>
            </a:r>
          </a:p>
          <a:p>
            <a:endParaRPr lang="en-US" dirty="0"/>
          </a:p>
          <a:p>
            <a:r>
              <a:rPr lang="en-US" dirty="0" smtClean="0"/>
              <a:t>2. </a:t>
            </a:r>
            <a:r>
              <a:rPr lang="en-US" b="1" dirty="0" smtClean="0"/>
              <a:t>Observation phase of learning process </a:t>
            </a:r>
            <a:r>
              <a:rPr lang="en-US" dirty="0" smtClean="0"/>
              <a:t>shows that at the beginning learning goes properly but when few checkers are left then such moves do not assist in learning, therefore we assume hypothesis program, which is learned to eliminate efficiently opponents checkers will be able to stop the game and reward will depend upon the difference.</a:t>
            </a:r>
            <a:endParaRPr lang="en-US" dirty="0"/>
          </a:p>
        </p:txBody>
      </p:sp>
    </p:spTree>
    <p:extLst>
      <p:ext uri="{BB962C8B-B14F-4D97-AF65-F5344CB8AC3E}">
        <p14:creationId xmlns:p14="http://schemas.microsoft.com/office/powerpoint/2010/main" val="2574242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Modifications</a:t>
            </a:r>
            <a:endParaRPr lang="en-US" dirty="0"/>
          </a:p>
        </p:txBody>
      </p:sp>
      <p:sp>
        <p:nvSpPr>
          <p:cNvPr id="3" name="Content Placeholder 2"/>
          <p:cNvSpPr>
            <a:spLocks noGrp="1"/>
          </p:cNvSpPr>
          <p:nvPr>
            <p:ph idx="1"/>
          </p:nvPr>
        </p:nvSpPr>
        <p:spPr/>
        <p:txBody>
          <a:bodyPr/>
          <a:lstStyle/>
          <a:p>
            <a:pPr marL="0" indent="0">
              <a:buNone/>
            </a:pPr>
            <a:r>
              <a:rPr lang="en-US" dirty="0" smtClean="0"/>
              <a:t>3. </a:t>
            </a:r>
            <a:r>
              <a:rPr lang="en-US" b="1" dirty="0" smtClean="0"/>
              <a:t>The method requires testing </a:t>
            </a:r>
            <a:r>
              <a:rPr lang="en-US" dirty="0" smtClean="0"/>
              <a:t>during learning process a great number of possible states of game, variety of states can be obtained by random selection of initial state, this allows a quite good diversity of tested states.</a:t>
            </a:r>
          </a:p>
          <a:p>
            <a:pPr marL="0" indent="0">
              <a:buNone/>
            </a:pPr>
            <a:endParaRPr lang="en-US" dirty="0"/>
          </a:p>
          <a:p>
            <a:pPr marL="0" indent="0">
              <a:buNone/>
            </a:pPr>
            <a:r>
              <a:rPr lang="en-US" dirty="0" smtClean="0"/>
              <a:t>4. </a:t>
            </a:r>
            <a:r>
              <a:rPr lang="en-US" b="1" dirty="0" smtClean="0"/>
              <a:t>To enlarge diversity</a:t>
            </a:r>
            <a:r>
              <a:rPr lang="en-US" dirty="0" smtClean="0"/>
              <a:t> of a game we introduce a random noise into an output of trained neural network, it allows eliminating full determinism in selection of move at a given state.</a:t>
            </a:r>
          </a:p>
          <a:p>
            <a:endParaRPr lang="en-US" dirty="0"/>
          </a:p>
        </p:txBody>
      </p:sp>
    </p:spTree>
    <p:extLst>
      <p:ext uri="{BB962C8B-B14F-4D97-AF65-F5344CB8AC3E}">
        <p14:creationId xmlns:p14="http://schemas.microsoft.com/office/powerpoint/2010/main" val="1817162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pPr algn="ctr"/>
            <a:r>
              <a:rPr lang="en-US" dirty="0" smtClean="0"/>
              <a:t>TD- learning used in “CHECKERS” program</a:t>
            </a:r>
            <a:endParaRPr lang="en-US" dirty="0"/>
          </a:p>
        </p:txBody>
      </p:sp>
      <p:sp>
        <p:nvSpPr>
          <p:cNvPr id="3" name="Content Placeholder 2"/>
          <p:cNvSpPr>
            <a:spLocks noGrp="1"/>
          </p:cNvSpPr>
          <p:nvPr>
            <p:ph idx="1"/>
          </p:nvPr>
        </p:nvSpPr>
        <p:spPr>
          <a:xfrm>
            <a:off x="457200" y="1905000"/>
            <a:ext cx="8229600" cy="4572000"/>
          </a:xfrm>
        </p:spPr>
        <p:txBody>
          <a:bodyPr>
            <a:normAutofit/>
          </a:bodyPr>
          <a:lstStyle/>
          <a:p>
            <a:r>
              <a:rPr lang="en-US" b="1" dirty="0" smtClean="0"/>
              <a:t>Reinforcement learning:-</a:t>
            </a:r>
          </a:p>
          <a:p>
            <a:endParaRPr lang="en-US" dirty="0" smtClean="0"/>
          </a:p>
          <a:p>
            <a:endParaRPr lang="en-US" dirty="0"/>
          </a:p>
          <a:p>
            <a:endParaRPr lang="en-US" dirty="0" smtClean="0"/>
          </a:p>
          <a:p>
            <a:r>
              <a:rPr lang="en-US" dirty="0" smtClean="0"/>
              <a:t>In </a:t>
            </a:r>
            <a:r>
              <a:rPr lang="en-US" dirty="0"/>
              <a:t>CHECKERS, finished game produce </a:t>
            </a:r>
            <a:r>
              <a:rPr lang="en-US" dirty="0" smtClean="0"/>
              <a:t>relevant reward</a:t>
            </a:r>
            <a:r>
              <a:rPr lang="en-US" dirty="0"/>
              <a:t>. We can conclude, that the goal of learning algorithm is to find optimal strategy π*, that maximizes </a:t>
            </a:r>
            <a:r>
              <a:rPr lang="en-US" dirty="0" smtClean="0"/>
              <a:t>discounted cumulative </a:t>
            </a:r>
            <a:r>
              <a:rPr lang="en-US" dirty="0"/>
              <a:t>reward:</a:t>
            </a:r>
          </a:p>
          <a:p>
            <a:endParaRPr lang="en-US" dirty="0" smtClean="0"/>
          </a:p>
          <a:p>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514600"/>
            <a:ext cx="5410200"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5257800"/>
            <a:ext cx="3810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9776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TD- learning used in “CHECKERS” </a:t>
            </a:r>
            <a:r>
              <a:rPr lang="en-US" dirty="0" smtClean="0"/>
              <a:t>program </a:t>
            </a:r>
            <a:endParaRPr lang="en-US" dirty="0"/>
          </a:p>
        </p:txBody>
      </p:sp>
      <p:sp>
        <p:nvSpPr>
          <p:cNvPr id="3" name="Content Placeholder 2"/>
          <p:cNvSpPr>
            <a:spLocks noGrp="1"/>
          </p:cNvSpPr>
          <p:nvPr>
            <p:ph idx="1"/>
          </p:nvPr>
        </p:nvSpPr>
        <p:spPr>
          <a:xfrm>
            <a:off x="457200" y="1828800"/>
            <a:ext cx="8229600" cy="4648200"/>
          </a:xfrm>
        </p:spPr>
        <p:txBody>
          <a:bodyPr/>
          <a:lstStyle/>
          <a:p>
            <a:r>
              <a:rPr lang="en-US" b="1" dirty="0" smtClean="0"/>
              <a:t>Q- Learning:-</a:t>
            </a:r>
          </a:p>
          <a:p>
            <a:pPr marL="0" indent="0">
              <a:buNone/>
            </a:pPr>
            <a:endParaRPr lang="en-US" b="1" dirty="0" smtClean="0"/>
          </a:p>
          <a:p>
            <a:r>
              <a:rPr lang="en-US" dirty="0"/>
              <a:t>We have only the three sequences: actions a1, a2, …, an, states s1, s2, …, </a:t>
            </a:r>
            <a:r>
              <a:rPr lang="en-US" dirty="0" err="1"/>
              <a:t>sn</a:t>
            </a:r>
            <a:r>
              <a:rPr lang="en-US" dirty="0"/>
              <a:t>, and rewards r1, r2, …, </a:t>
            </a:r>
            <a:r>
              <a:rPr lang="en-US" dirty="0" err="1"/>
              <a:t>rn</a:t>
            </a:r>
            <a:r>
              <a:rPr lang="en-US" dirty="0"/>
              <a:t>. What it is </a:t>
            </a:r>
            <a:r>
              <a:rPr lang="en-US" dirty="0" smtClean="0"/>
              <a:t>looked for </a:t>
            </a:r>
            <a:r>
              <a:rPr lang="en-US" dirty="0"/>
              <a:t>is π. Let us define an optimal action for a state s as:</a:t>
            </a:r>
          </a:p>
          <a:p>
            <a:endParaRPr lang="en-US" b="1" dirty="0" smtClean="0"/>
          </a:p>
          <a:p>
            <a:endParaRPr lang="en-US" b="1" dirty="0" smtClean="0"/>
          </a:p>
          <a:p>
            <a:endParaRPr lang="en-US"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4572000"/>
            <a:ext cx="5715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52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90600"/>
          </a:xfrm>
        </p:spPr>
        <p:txBody>
          <a:bodyPr>
            <a:normAutofit fontScale="90000"/>
          </a:bodyPr>
          <a:lstStyle/>
          <a:p>
            <a:r>
              <a:rPr lang="en-US" dirty="0"/>
              <a:t>TD- learning used in “CHECKERS” program </a:t>
            </a:r>
          </a:p>
        </p:txBody>
      </p:sp>
      <p:sp>
        <p:nvSpPr>
          <p:cNvPr id="3" name="Content Placeholder 2"/>
          <p:cNvSpPr>
            <a:spLocks noGrp="1"/>
          </p:cNvSpPr>
          <p:nvPr>
            <p:ph idx="1"/>
          </p:nvPr>
        </p:nvSpPr>
        <p:spPr/>
        <p:txBody>
          <a:bodyPr/>
          <a:lstStyle/>
          <a:p>
            <a:r>
              <a:rPr lang="en-US" dirty="0"/>
              <a:t>But in practice, an agent can see a new, reached state, as well as the obtained reward, after </a:t>
            </a:r>
            <a:r>
              <a:rPr lang="en-US" dirty="0" smtClean="0"/>
              <a:t>making selected </a:t>
            </a:r>
            <a:r>
              <a:rPr lang="en-US" dirty="0"/>
              <a:t>action. Therefore, instead of knowing further reward, a heuristic function Q for assessment of quality of a </a:t>
            </a:r>
            <a:r>
              <a:rPr lang="en-US" dirty="0" smtClean="0"/>
              <a:t>given action </a:t>
            </a:r>
            <a:r>
              <a:rPr lang="en-US" dirty="0"/>
              <a:t>is developed:</a:t>
            </a:r>
          </a:p>
          <a:p>
            <a:endParaRPr lang="en-US" dirty="0" smtClean="0"/>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3810000"/>
            <a:ext cx="4038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4884706"/>
            <a:ext cx="3505200" cy="677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3183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TD- learning used in “CHECKERS” program </a:t>
            </a:r>
          </a:p>
        </p:txBody>
      </p:sp>
      <p:sp>
        <p:nvSpPr>
          <p:cNvPr id="3" name="Content Placeholder 2"/>
          <p:cNvSpPr>
            <a:spLocks noGrp="1"/>
          </p:cNvSpPr>
          <p:nvPr>
            <p:ph idx="1"/>
          </p:nvPr>
        </p:nvSpPr>
        <p:spPr>
          <a:xfrm>
            <a:off x="457200" y="1676400"/>
            <a:ext cx="8229600" cy="4876800"/>
          </a:xfrm>
        </p:spPr>
        <p:txBody>
          <a:bodyPr>
            <a:normAutofit/>
          </a:bodyPr>
          <a:lstStyle/>
          <a:p>
            <a:pPr marL="0" indent="0">
              <a:buNone/>
            </a:pPr>
            <a:r>
              <a:rPr lang="en-US" b="1" dirty="0" smtClean="0"/>
              <a:t>Temporal </a:t>
            </a:r>
            <a:r>
              <a:rPr lang="en-US" b="1" dirty="0"/>
              <a:t>D</a:t>
            </a:r>
            <a:r>
              <a:rPr lang="en-US" b="1" dirty="0" smtClean="0"/>
              <a:t>ifference Learning:-</a:t>
            </a:r>
          </a:p>
          <a:p>
            <a:r>
              <a:rPr lang="en-US" dirty="0"/>
              <a:t>Q learning takes into account only next state, but we can regard two further states (Q(2)) , or three (Q(3)) , or, in </a:t>
            </a:r>
            <a:r>
              <a:rPr lang="en-US" dirty="0" smtClean="0"/>
              <a:t>general, n </a:t>
            </a:r>
            <a:r>
              <a:rPr lang="en-US" dirty="0"/>
              <a:t>states ahead (Q(n)) </a:t>
            </a:r>
            <a:r>
              <a:rPr lang="en-US" dirty="0" smtClean="0"/>
              <a:t>:</a:t>
            </a:r>
          </a:p>
          <a:p>
            <a:endParaRPr lang="en-US" dirty="0" smtClean="0"/>
          </a:p>
          <a:p>
            <a:endParaRPr lang="en-US" dirty="0"/>
          </a:p>
          <a:p>
            <a:endParaRPr lang="en-US" dirty="0" smtClean="0"/>
          </a:p>
          <a:p>
            <a:r>
              <a:rPr lang="en-US" dirty="0" smtClean="0"/>
              <a:t>Richard Sutton </a:t>
            </a:r>
            <a:r>
              <a:rPr lang="en-US" dirty="0"/>
              <a:t>proposes to take into account all states</a:t>
            </a:r>
            <a:r>
              <a:rPr lang="en-US" dirty="0" smtClean="0"/>
              <a:t>:</a:t>
            </a:r>
          </a:p>
          <a:p>
            <a:endParaRPr lang="en-US" dirty="0"/>
          </a:p>
          <a:p>
            <a:endParaRPr lang="en-US" dirty="0"/>
          </a:p>
          <a:p>
            <a:endParaRPr lang="en-US" dirty="0"/>
          </a:p>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3429000"/>
            <a:ext cx="55626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5486400"/>
            <a:ext cx="7010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5203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TD- learning used in “CHECKERS” program </a:t>
            </a:r>
          </a:p>
        </p:txBody>
      </p:sp>
      <p:sp>
        <p:nvSpPr>
          <p:cNvPr id="4" name="Content Placeholder 3"/>
          <p:cNvSpPr>
            <a:spLocks noGrp="1"/>
          </p:cNvSpPr>
          <p:nvPr>
            <p:ph idx="1"/>
          </p:nvPr>
        </p:nvSpPr>
        <p:spPr/>
        <p:txBody>
          <a:bodyPr>
            <a:normAutofit/>
          </a:bodyPr>
          <a:lstStyle/>
          <a:p>
            <a:r>
              <a:rPr lang="en-US" b="1" dirty="0" smtClean="0"/>
              <a:t>Neural Network and </a:t>
            </a:r>
            <a:r>
              <a:rPr lang="en-US" b="1" dirty="0"/>
              <a:t>T</a:t>
            </a:r>
            <a:r>
              <a:rPr lang="en-US" b="1" dirty="0" smtClean="0"/>
              <a:t>emporal </a:t>
            </a:r>
            <a:r>
              <a:rPr lang="en-US" b="1" dirty="0"/>
              <a:t>D</a:t>
            </a:r>
            <a:r>
              <a:rPr lang="en-US" b="1" dirty="0" smtClean="0"/>
              <a:t>ifference Learning:- </a:t>
            </a:r>
          </a:p>
          <a:p>
            <a:pPr marL="0" indent="0">
              <a:buNone/>
            </a:pPr>
            <a:r>
              <a:rPr lang="en-US" dirty="0" smtClean="0"/>
              <a:t>In </a:t>
            </a:r>
            <a:r>
              <a:rPr lang="en-US" dirty="0"/>
              <a:t>G. </a:t>
            </a:r>
            <a:r>
              <a:rPr lang="en-US" dirty="0" err="1"/>
              <a:t>Tesauro</a:t>
            </a:r>
            <a:r>
              <a:rPr lang="en-US" dirty="0"/>
              <a:t> program, the learned network </a:t>
            </a:r>
            <a:r>
              <a:rPr lang="en-US" dirty="0" smtClean="0"/>
              <a:t>plays against </a:t>
            </a:r>
            <a:r>
              <a:rPr lang="en-US" dirty="0"/>
              <a:t>itself instead of using a learning set.</a:t>
            </a:r>
          </a:p>
          <a:p>
            <a:endParaRPr lang="en-US" dirty="0" smtClean="0"/>
          </a:p>
          <a:p>
            <a:endParaRPr lang="en-US" dirty="0" smtClean="0"/>
          </a:p>
          <a:p>
            <a:endParaRPr lang="en-US" dirty="0" smtClean="0"/>
          </a:p>
          <a:p>
            <a:r>
              <a:rPr lang="en-US" dirty="0" smtClean="0"/>
              <a:t>Neural </a:t>
            </a:r>
            <a:r>
              <a:rPr lang="en-US" dirty="0"/>
              <a:t>network receives an input vector – a state on the board, it considers all combinations of moves (for one or </a:t>
            </a:r>
            <a:r>
              <a:rPr lang="en-US" dirty="0" smtClean="0"/>
              <a:t>two moves </a:t>
            </a:r>
            <a:r>
              <a:rPr lang="en-US" dirty="0"/>
              <a:t>ahead), and each possible state is treated as an input vector and assessed taking into account discounted </a:t>
            </a:r>
            <a:r>
              <a:rPr lang="en-US" dirty="0" smtClean="0"/>
              <a:t>reward. An </a:t>
            </a:r>
            <a:r>
              <a:rPr lang="en-US" dirty="0"/>
              <a:t>action that produces maximal discounted reward is selected.</a:t>
            </a:r>
          </a:p>
          <a:p>
            <a:endParaRPr lang="en-US" dirty="0" smtClean="0"/>
          </a:p>
          <a:p>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895600"/>
            <a:ext cx="54864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0461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The research paper has been written by: </a:t>
            </a:r>
          </a:p>
          <a:p>
            <a:endParaRPr lang="en-US" dirty="0" smtClean="0"/>
          </a:p>
          <a:p>
            <a:pPr marL="0" indent="0">
              <a:buNone/>
            </a:pPr>
            <a:endParaRPr lang="en-US" dirty="0" smtClean="0"/>
          </a:p>
          <a:p>
            <a:pPr marL="0" indent="0" algn="ctr">
              <a:buNone/>
            </a:pPr>
            <a:r>
              <a:rPr lang="en-US" sz="2800" b="1" dirty="0" err="1"/>
              <a:t>Halina</a:t>
            </a:r>
            <a:r>
              <a:rPr lang="en-US" sz="2800" b="1" dirty="0"/>
              <a:t> </a:t>
            </a:r>
            <a:r>
              <a:rPr lang="en-US" sz="2800" b="1" dirty="0" err="1"/>
              <a:t>Kwasnicka</a:t>
            </a:r>
            <a:r>
              <a:rPr lang="en-US" sz="2800" b="1" dirty="0"/>
              <a:t>, </a:t>
            </a:r>
            <a:r>
              <a:rPr lang="en-US" sz="2800" b="1" dirty="0" err="1"/>
              <a:t>Artur</a:t>
            </a:r>
            <a:r>
              <a:rPr lang="en-US" sz="2800" b="1" dirty="0"/>
              <a:t> </a:t>
            </a:r>
            <a:r>
              <a:rPr lang="en-US" sz="2800" b="1" dirty="0" err="1"/>
              <a:t>Spirydowicz</a:t>
            </a:r>
            <a:endParaRPr lang="en-US" sz="2800" b="1" dirty="0"/>
          </a:p>
          <a:p>
            <a:pPr marL="0" indent="0" algn="ctr">
              <a:buNone/>
            </a:pPr>
            <a:r>
              <a:rPr lang="en-US" b="1" dirty="0"/>
              <a:t>Department of Computer Science, Wroclaw University of Technology</a:t>
            </a:r>
            <a:r>
              <a:rPr lang="en-US" b="1" dirty="0" smtClean="0"/>
              <a:t>,</a:t>
            </a:r>
          </a:p>
          <a:p>
            <a:pPr marL="0" indent="0" algn="ctr">
              <a:buNone/>
            </a:pPr>
            <a:endParaRPr lang="en-US" b="1" dirty="0"/>
          </a:p>
          <a:p>
            <a:pPr marL="0" indent="0">
              <a:buNone/>
            </a:pPr>
            <a:endParaRPr lang="en-US" dirty="0"/>
          </a:p>
        </p:txBody>
      </p:sp>
    </p:spTree>
    <p:extLst>
      <p:ext uri="{BB962C8B-B14F-4D97-AF65-F5344CB8AC3E}">
        <p14:creationId xmlns:p14="http://schemas.microsoft.com/office/powerpoint/2010/main" val="23532816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CHECKERS – TD(λ) learning method applied for checkers</a:t>
            </a:r>
          </a:p>
        </p:txBody>
      </p:sp>
      <p:sp>
        <p:nvSpPr>
          <p:cNvPr id="3" name="Content Placeholder 2"/>
          <p:cNvSpPr>
            <a:spLocks noGrp="1"/>
          </p:cNvSpPr>
          <p:nvPr>
            <p:ph idx="1"/>
          </p:nvPr>
        </p:nvSpPr>
        <p:spPr>
          <a:xfrm>
            <a:off x="457200" y="1752600"/>
            <a:ext cx="8229600" cy="4724400"/>
          </a:xfrm>
        </p:spPr>
        <p:txBody>
          <a:bodyPr>
            <a:normAutofit fontScale="92500"/>
          </a:bodyPr>
          <a:lstStyle/>
          <a:p>
            <a:r>
              <a:rPr lang="en-US" dirty="0" smtClean="0"/>
              <a:t>Developed </a:t>
            </a:r>
            <a:r>
              <a:rPr lang="en-US" dirty="0"/>
              <a:t>computer program works in </a:t>
            </a:r>
            <a:r>
              <a:rPr lang="en-US" dirty="0" smtClean="0"/>
              <a:t>two modes</a:t>
            </a:r>
            <a:r>
              <a:rPr lang="en-US" dirty="0"/>
              <a:t>: </a:t>
            </a:r>
            <a:r>
              <a:rPr lang="en-US" b="1" dirty="0"/>
              <a:t>learning and playing game</a:t>
            </a:r>
            <a:r>
              <a:rPr lang="en-US" dirty="0"/>
              <a:t>. </a:t>
            </a:r>
            <a:endParaRPr lang="en-US" dirty="0" smtClean="0"/>
          </a:p>
          <a:p>
            <a:endParaRPr lang="en-US" dirty="0" smtClean="0"/>
          </a:p>
          <a:p>
            <a:r>
              <a:rPr lang="en-US" b="1" dirty="0" smtClean="0"/>
              <a:t>CHECKERS </a:t>
            </a:r>
            <a:r>
              <a:rPr lang="en-US" b="1" dirty="0"/>
              <a:t>builds </a:t>
            </a:r>
            <a:r>
              <a:rPr lang="en-US" dirty="0"/>
              <a:t>a search tree and uses mini-max with alpha-beta search algorithm</a:t>
            </a:r>
            <a:r>
              <a:rPr lang="en-US" dirty="0" smtClean="0"/>
              <a:t>.</a:t>
            </a:r>
          </a:p>
          <a:p>
            <a:endParaRPr lang="en-US" dirty="0"/>
          </a:p>
          <a:p>
            <a:r>
              <a:rPr lang="en-US" b="1" dirty="0"/>
              <a:t>We learned a three-layered neural network, </a:t>
            </a:r>
            <a:r>
              <a:rPr lang="en-US" dirty="0"/>
              <a:t>with 32 input neurons – they code 10 considered features, and one </a:t>
            </a:r>
            <a:r>
              <a:rPr lang="en-US" dirty="0" smtClean="0"/>
              <a:t>output neuron </a:t>
            </a:r>
            <a:r>
              <a:rPr lang="en-US" dirty="0"/>
              <a:t>– it plays a role of an evaluation function. </a:t>
            </a:r>
            <a:endParaRPr lang="en-US" dirty="0" smtClean="0"/>
          </a:p>
          <a:p>
            <a:endParaRPr lang="en-US" dirty="0"/>
          </a:p>
          <a:p>
            <a:r>
              <a:rPr lang="en-US" b="1" dirty="0" smtClean="0"/>
              <a:t>A </a:t>
            </a:r>
            <a:r>
              <a:rPr lang="en-US" b="1" dirty="0"/>
              <a:t>sigmoid </a:t>
            </a:r>
            <a:r>
              <a:rPr lang="en-US" dirty="0"/>
              <a:t>is used as transfer function</a:t>
            </a:r>
            <a:r>
              <a:rPr lang="en-US" dirty="0" smtClean="0"/>
              <a:t>. Output signal indicates a chance of reward.</a:t>
            </a:r>
            <a:endParaRPr lang="en-US" dirty="0"/>
          </a:p>
          <a:p>
            <a:endParaRPr lang="en-US" dirty="0"/>
          </a:p>
        </p:txBody>
      </p:sp>
    </p:spTree>
    <p:extLst>
      <p:ext uri="{BB962C8B-B14F-4D97-AF65-F5344CB8AC3E}">
        <p14:creationId xmlns:p14="http://schemas.microsoft.com/office/powerpoint/2010/main" val="1321543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normAutofit fontScale="90000"/>
          </a:bodyPr>
          <a:lstStyle/>
          <a:p>
            <a:r>
              <a:rPr lang="en-US" dirty="0" smtClean="0"/>
              <a:t/>
            </a:r>
            <a:br>
              <a:rPr lang="en-US" dirty="0" smtClean="0"/>
            </a:br>
            <a:r>
              <a:rPr lang="en-US" dirty="0" smtClean="0"/>
              <a:t>CHECKERS </a:t>
            </a:r>
            <a:r>
              <a:rPr lang="en-US" dirty="0"/>
              <a:t>– TD(λ) learning method applied for checkers</a:t>
            </a:r>
            <a:br>
              <a:rPr lang="en-US" dirty="0"/>
            </a:br>
            <a:endParaRPr lang="en-US" dirty="0"/>
          </a:p>
        </p:txBody>
      </p:sp>
      <p:sp>
        <p:nvSpPr>
          <p:cNvPr id="3" name="Content Placeholder 2"/>
          <p:cNvSpPr>
            <a:spLocks noGrp="1"/>
          </p:cNvSpPr>
          <p:nvPr>
            <p:ph idx="1"/>
          </p:nvPr>
        </p:nvSpPr>
        <p:spPr>
          <a:xfrm>
            <a:off x="457200" y="1828800"/>
            <a:ext cx="8229600" cy="4648200"/>
          </a:xfrm>
        </p:spPr>
        <p:txBody>
          <a:bodyPr/>
          <a:lstStyle/>
          <a:p>
            <a:r>
              <a:rPr lang="en-US" dirty="0"/>
              <a:t>The set of features being the input values is selected as below:</a:t>
            </a:r>
          </a:p>
          <a:p>
            <a:endParaRPr lang="en-US"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743200"/>
            <a:ext cx="80772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39940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CHECKERS </a:t>
            </a:r>
            <a:r>
              <a:rPr lang="en-US" dirty="0"/>
              <a:t>– TD(λ) learning method applied for checkers</a:t>
            </a:r>
            <a:br>
              <a:rPr lang="en-US" dirty="0"/>
            </a:br>
            <a:endParaRPr lang="en-US" dirty="0"/>
          </a:p>
        </p:txBody>
      </p:sp>
      <p:sp>
        <p:nvSpPr>
          <p:cNvPr id="3" name="Content Placeholder 2"/>
          <p:cNvSpPr>
            <a:spLocks noGrp="1"/>
          </p:cNvSpPr>
          <p:nvPr>
            <p:ph idx="1"/>
          </p:nvPr>
        </p:nvSpPr>
        <p:spPr>
          <a:xfrm>
            <a:off x="457200" y="1828800"/>
            <a:ext cx="8229600" cy="4648200"/>
          </a:xfrm>
        </p:spPr>
        <p:txBody>
          <a:bodyPr/>
          <a:lstStyle/>
          <a:p>
            <a:r>
              <a:rPr lang="en-US" dirty="0" smtClean="0"/>
              <a:t>In </a:t>
            </a:r>
            <a:r>
              <a:rPr lang="en-US" dirty="0"/>
              <a:t>CHECKERS, every final position is checked about the</a:t>
            </a:r>
          </a:p>
          <a:p>
            <a:pPr marL="0" indent="0">
              <a:buNone/>
            </a:pPr>
            <a:r>
              <a:rPr lang="en-US" dirty="0"/>
              <a:t>capture </a:t>
            </a:r>
            <a:r>
              <a:rPr lang="en-US" dirty="0" smtClean="0"/>
              <a:t>possibilities.</a:t>
            </a:r>
          </a:p>
          <a:p>
            <a:pPr marL="0" indent="0">
              <a:buNone/>
            </a:pPr>
            <a:endParaRPr lang="en-US" dirty="0" smtClean="0"/>
          </a:p>
          <a:p>
            <a:r>
              <a:rPr lang="en-US" dirty="0"/>
              <a:t>Both networks, pupil and trainer, are initially identical, </a:t>
            </a:r>
            <a:r>
              <a:rPr lang="en-US" dirty="0" smtClean="0"/>
              <a:t>they have </a:t>
            </a:r>
            <a:r>
              <a:rPr lang="en-US" dirty="0"/>
              <a:t>the same random weights, in consequence, </a:t>
            </a:r>
            <a:r>
              <a:rPr lang="en-US" dirty="0" smtClean="0"/>
              <a:t>they produce </a:t>
            </a:r>
            <a:r>
              <a:rPr lang="en-US" dirty="0"/>
              <a:t>random outputs</a:t>
            </a:r>
            <a:r>
              <a:rPr lang="en-US" dirty="0" smtClean="0"/>
              <a:t>.</a:t>
            </a:r>
          </a:p>
          <a:p>
            <a:endParaRPr lang="en-US" dirty="0" smtClean="0"/>
          </a:p>
          <a:p>
            <a:r>
              <a:rPr lang="en-US" dirty="0"/>
              <a:t>After each move of pupil, its weights are changed, and output of trained network in a </a:t>
            </a:r>
            <a:r>
              <a:rPr lang="en-US" dirty="0" smtClean="0"/>
              <a:t>former state </a:t>
            </a:r>
            <a:r>
              <a:rPr lang="en-US" dirty="0"/>
              <a:t>(</a:t>
            </a:r>
            <a:r>
              <a:rPr lang="en-US" dirty="0" err="1"/>
              <a:t>Yt</a:t>
            </a:r>
            <a:r>
              <a:rPr lang="en-US" dirty="0"/>
              <a:t>) becomes closer to the output in a current state (Yt+1).</a:t>
            </a:r>
          </a:p>
          <a:p>
            <a:endParaRPr lang="en-US" dirty="0"/>
          </a:p>
          <a:p>
            <a:endParaRPr lang="en-US" dirty="0"/>
          </a:p>
        </p:txBody>
      </p:sp>
    </p:spTree>
    <p:extLst>
      <p:ext uri="{BB962C8B-B14F-4D97-AF65-F5344CB8AC3E}">
        <p14:creationId xmlns:p14="http://schemas.microsoft.com/office/powerpoint/2010/main" val="261337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CHECKERS – TD(λ) learning method applied for checkers</a:t>
            </a:r>
          </a:p>
        </p:txBody>
      </p:sp>
      <p:sp>
        <p:nvSpPr>
          <p:cNvPr id="3" name="Content Placeholder 2"/>
          <p:cNvSpPr>
            <a:spLocks noGrp="1"/>
          </p:cNvSpPr>
          <p:nvPr>
            <p:ph idx="1"/>
          </p:nvPr>
        </p:nvSpPr>
        <p:spPr>
          <a:xfrm>
            <a:off x="457200" y="1981200"/>
            <a:ext cx="8229600" cy="4495800"/>
          </a:xfrm>
        </p:spPr>
        <p:txBody>
          <a:bodyPr/>
          <a:lstStyle/>
          <a:p>
            <a:r>
              <a:rPr lang="en-US" dirty="0" smtClean="0"/>
              <a:t>The </a:t>
            </a:r>
            <a:r>
              <a:rPr lang="en-US" dirty="0"/>
              <a:t>control games between pupil </a:t>
            </a:r>
            <a:r>
              <a:rPr lang="en-US" dirty="0" smtClean="0"/>
              <a:t>and trainer </a:t>
            </a:r>
            <a:r>
              <a:rPr lang="en-US" dirty="0"/>
              <a:t>are performed without any changing of weights. </a:t>
            </a:r>
          </a:p>
          <a:p>
            <a:endParaRPr lang="en-US" dirty="0" smtClean="0"/>
          </a:p>
          <a:p>
            <a:endParaRPr lang="en-US" dirty="0" smtClean="0"/>
          </a:p>
          <a:p>
            <a:r>
              <a:rPr lang="en-US" dirty="0"/>
              <a:t>Assumed size of pupil winning causes that all weights from </a:t>
            </a:r>
            <a:r>
              <a:rPr lang="en-US" dirty="0" smtClean="0"/>
              <a:t>the Pupil </a:t>
            </a:r>
            <a:r>
              <a:rPr lang="en-US" dirty="0"/>
              <a:t>are copied to the trainer and a trained network receives opponent strong enough to achieve progress in learning</a:t>
            </a:r>
          </a:p>
          <a:p>
            <a:endParaRPr lang="en-US" dirty="0"/>
          </a:p>
        </p:txBody>
      </p:sp>
    </p:spTree>
    <p:extLst>
      <p:ext uri="{BB962C8B-B14F-4D97-AF65-F5344CB8AC3E}">
        <p14:creationId xmlns:p14="http://schemas.microsoft.com/office/powerpoint/2010/main" val="18732877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smtClean="0"/>
              <a:t>CHECKERS </a:t>
            </a:r>
            <a:r>
              <a:rPr lang="en-US" dirty="0"/>
              <a:t>– obtained results</a:t>
            </a:r>
            <a:br>
              <a:rPr lang="en-US" dirty="0"/>
            </a:b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b="1" dirty="0" smtClean="0"/>
              <a:t>Does </a:t>
            </a:r>
            <a:r>
              <a:rPr lang="en-US" b="1" dirty="0"/>
              <a:t>a trained network is able to learn play checkers</a:t>
            </a:r>
            <a:r>
              <a:rPr lang="en-US" b="1" dirty="0" smtClean="0"/>
              <a:t>?</a:t>
            </a:r>
          </a:p>
          <a:p>
            <a:pPr marL="0" indent="0">
              <a:buNone/>
            </a:pPr>
            <a:endParaRPr lang="en-US" b="1" dirty="0"/>
          </a:p>
          <a:p>
            <a:endParaRPr lang="en-US" dirty="0"/>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226" y="2438400"/>
            <a:ext cx="840105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1537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smtClean="0"/>
              <a:t>CHECKERS </a:t>
            </a:r>
            <a:r>
              <a:rPr lang="en-US" dirty="0"/>
              <a:t>– obtained results</a:t>
            </a:r>
            <a:br>
              <a:rPr lang="en-US" dirty="0"/>
            </a:br>
            <a:r>
              <a:rPr lang="en-US" dirty="0"/>
              <a:t/>
            </a:r>
            <a:br>
              <a:rPr lang="en-US" dirty="0"/>
            </a:br>
            <a:r>
              <a:rPr lang="en-US" dirty="0"/>
              <a:t/>
            </a:r>
            <a:br>
              <a:rPr lang="en-US" dirty="0"/>
            </a:br>
            <a:endParaRPr lang="en-US" dirty="0"/>
          </a:p>
        </p:txBody>
      </p:sp>
      <p:sp>
        <p:nvSpPr>
          <p:cNvPr id="3" name="Content Placeholder 2"/>
          <p:cNvSpPr>
            <a:spLocks noGrp="1"/>
          </p:cNvSpPr>
          <p:nvPr>
            <p:ph idx="1"/>
          </p:nvPr>
        </p:nvSpPr>
        <p:spPr>
          <a:xfrm>
            <a:off x="457200" y="1828800"/>
            <a:ext cx="8229600" cy="4648200"/>
          </a:xfrm>
        </p:spPr>
        <p:txBody>
          <a:bodyPr/>
          <a:lstStyle/>
          <a:p>
            <a:pPr marL="0" indent="0">
              <a:buNone/>
            </a:pPr>
            <a:r>
              <a:rPr lang="en-US" dirty="0" smtClean="0"/>
              <a:t>It </a:t>
            </a:r>
            <a:r>
              <a:rPr lang="en-US" dirty="0"/>
              <a:t>stops about 80% winning games. The level of search was changed into 3, it causes that a </a:t>
            </a:r>
            <a:r>
              <a:rPr lang="en-US" dirty="0" smtClean="0"/>
              <a:t>network was </a:t>
            </a:r>
            <a:r>
              <a:rPr lang="en-US" dirty="0"/>
              <a:t>able to win all </a:t>
            </a:r>
            <a:r>
              <a:rPr lang="en-US" dirty="0" smtClean="0"/>
              <a:t>games.</a:t>
            </a:r>
            <a:endParaRPr lang="en-US" dirty="0"/>
          </a:p>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312" y="3439064"/>
            <a:ext cx="8439150" cy="222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01150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CHECKERS – obtained results</a:t>
            </a:r>
          </a:p>
        </p:txBody>
      </p:sp>
      <p:sp>
        <p:nvSpPr>
          <p:cNvPr id="3" name="Content Placeholder 2"/>
          <p:cNvSpPr>
            <a:spLocks noGrp="1"/>
          </p:cNvSpPr>
          <p:nvPr>
            <p:ph idx="1"/>
          </p:nvPr>
        </p:nvSpPr>
        <p:spPr/>
        <p:txBody>
          <a:bodyPr/>
          <a:lstStyle/>
          <a:p>
            <a:r>
              <a:rPr lang="en-US" b="1" dirty="0" smtClean="0"/>
              <a:t>How a </a:t>
            </a:r>
            <a:r>
              <a:rPr lang="en-US" b="1" dirty="0"/>
              <a:t>good player is a trained network?</a:t>
            </a:r>
          </a:p>
          <a:p>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286000"/>
            <a:ext cx="69342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18259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Summary</a:t>
            </a:r>
            <a:endParaRPr lang="en-US" dirty="0"/>
          </a:p>
        </p:txBody>
      </p:sp>
      <p:sp>
        <p:nvSpPr>
          <p:cNvPr id="3" name="Content Placeholder 2"/>
          <p:cNvSpPr>
            <a:spLocks noGrp="1"/>
          </p:cNvSpPr>
          <p:nvPr>
            <p:ph idx="1"/>
          </p:nvPr>
        </p:nvSpPr>
        <p:spPr/>
        <p:txBody>
          <a:bodyPr>
            <a:normAutofit/>
          </a:bodyPr>
          <a:lstStyle/>
          <a:p>
            <a:r>
              <a:rPr lang="en-US" dirty="0"/>
              <a:t>Developed program and presented briefly tests demonstrate that TD learning can be applied to learn other games </a:t>
            </a:r>
            <a:r>
              <a:rPr lang="en-US" dirty="0" smtClean="0"/>
              <a:t>than backgammon.</a:t>
            </a:r>
          </a:p>
          <a:p>
            <a:endParaRPr lang="en-US" dirty="0"/>
          </a:p>
          <a:p>
            <a:r>
              <a:rPr lang="en-US" dirty="0"/>
              <a:t>Introduced modifications allow to eliminate weakness of </a:t>
            </a:r>
            <a:r>
              <a:rPr lang="en-US" dirty="0" smtClean="0"/>
              <a:t>checkers.</a:t>
            </a:r>
          </a:p>
          <a:p>
            <a:endParaRPr lang="en-US" dirty="0"/>
          </a:p>
          <a:p>
            <a:r>
              <a:rPr lang="en-US" dirty="0"/>
              <a:t>Developed program plays checkers at least on the intermediate level. </a:t>
            </a:r>
            <a:r>
              <a:rPr lang="en-US" dirty="0" smtClean="0"/>
              <a:t>It is </a:t>
            </a:r>
            <a:r>
              <a:rPr lang="en-US" dirty="0"/>
              <a:t>easy to find better checkers programs, but they do not have learning possibilities. </a:t>
            </a:r>
            <a:endParaRPr lang="en-US" dirty="0" smtClean="0"/>
          </a:p>
          <a:p>
            <a:endParaRPr lang="en-US" dirty="0"/>
          </a:p>
        </p:txBody>
      </p:sp>
    </p:spTree>
    <p:extLst>
      <p:ext uri="{BB962C8B-B14F-4D97-AF65-F5344CB8AC3E}">
        <p14:creationId xmlns:p14="http://schemas.microsoft.com/office/powerpoint/2010/main" val="12286832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Summary</a:t>
            </a:r>
            <a:endParaRPr lang="en-US" dirty="0"/>
          </a:p>
        </p:txBody>
      </p:sp>
      <p:sp>
        <p:nvSpPr>
          <p:cNvPr id="3" name="Content Placeholder 2"/>
          <p:cNvSpPr>
            <a:spLocks noGrp="1"/>
          </p:cNvSpPr>
          <p:nvPr>
            <p:ph idx="1"/>
          </p:nvPr>
        </p:nvSpPr>
        <p:spPr/>
        <p:txBody>
          <a:bodyPr/>
          <a:lstStyle/>
          <a:p>
            <a:r>
              <a:rPr lang="en-US" dirty="0"/>
              <a:t>They work on the basis of coded knowledge acquired from experts. More of them have a library of opening moves and endgame databases</a:t>
            </a:r>
            <a:r>
              <a:rPr lang="en-US" dirty="0" smtClean="0"/>
              <a:t>.</a:t>
            </a:r>
          </a:p>
          <a:p>
            <a:endParaRPr lang="en-US" dirty="0"/>
          </a:p>
          <a:p>
            <a:r>
              <a:rPr lang="en-US" dirty="0"/>
              <a:t>It seems, that the program may be improved by</a:t>
            </a:r>
          </a:p>
          <a:p>
            <a:r>
              <a:rPr lang="en-US" dirty="0"/>
              <a:t>introducing methods allowing processing a greater number of nodes of a tree of game in a shorter time.</a:t>
            </a:r>
          </a:p>
          <a:p>
            <a:endParaRPr lang="en-US" dirty="0"/>
          </a:p>
          <a:p>
            <a:endParaRPr lang="en-US" dirty="0"/>
          </a:p>
        </p:txBody>
      </p:sp>
    </p:spTree>
    <p:extLst>
      <p:ext uri="{BB962C8B-B14F-4D97-AF65-F5344CB8AC3E}">
        <p14:creationId xmlns:p14="http://schemas.microsoft.com/office/powerpoint/2010/main" val="808866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Discussion </a:t>
            </a:r>
            <a:r>
              <a:rPr lang="en-US" dirty="0"/>
              <a:t>T</a:t>
            </a:r>
            <a:r>
              <a:rPr lang="en-US" dirty="0" smtClean="0"/>
              <a:t>opics</a:t>
            </a:r>
            <a:endParaRPr lang="en-US" dirty="0"/>
          </a:p>
        </p:txBody>
      </p:sp>
      <p:sp>
        <p:nvSpPr>
          <p:cNvPr id="3" name="Content Placeholder 2"/>
          <p:cNvSpPr>
            <a:spLocks noGrp="1"/>
          </p:cNvSpPr>
          <p:nvPr>
            <p:ph idx="1"/>
          </p:nvPr>
        </p:nvSpPr>
        <p:spPr/>
        <p:txBody>
          <a:bodyPr/>
          <a:lstStyle/>
          <a:p>
            <a:r>
              <a:rPr lang="en-US" dirty="0" smtClean="0"/>
              <a:t>Aim of the paper</a:t>
            </a:r>
          </a:p>
          <a:p>
            <a:r>
              <a:rPr lang="en-US" dirty="0" smtClean="0"/>
              <a:t>Introduction</a:t>
            </a:r>
          </a:p>
          <a:p>
            <a:r>
              <a:rPr lang="en-US" dirty="0" smtClean="0"/>
              <a:t>About the game</a:t>
            </a:r>
          </a:p>
          <a:p>
            <a:r>
              <a:rPr lang="en-US" dirty="0" smtClean="0"/>
              <a:t>TD (</a:t>
            </a:r>
            <a:r>
              <a:rPr lang="el-GR" dirty="0" smtClean="0"/>
              <a:t>λ</a:t>
            </a:r>
            <a:r>
              <a:rPr lang="en-US" dirty="0" smtClean="0"/>
              <a:t>) </a:t>
            </a:r>
            <a:r>
              <a:rPr lang="en-US" dirty="0" smtClean="0"/>
              <a:t>Learning</a:t>
            </a:r>
          </a:p>
          <a:p>
            <a:r>
              <a:rPr lang="en-US" dirty="0" smtClean="0"/>
              <a:t>Modifications </a:t>
            </a:r>
            <a:endParaRPr lang="en-US" dirty="0" smtClean="0"/>
          </a:p>
          <a:p>
            <a:r>
              <a:rPr lang="en-US" dirty="0" smtClean="0"/>
              <a:t>Checkers</a:t>
            </a:r>
          </a:p>
          <a:p>
            <a:r>
              <a:rPr lang="en-US" dirty="0" smtClean="0"/>
              <a:t>Q learning/Q algorithm</a:t>
            </a:r>
          </a:p>
          <a:p>
            <a:r>
              <a:rPr lang="en-US" dirty="0"/>
              <a:t>TD (</a:t>
            </a:r>
            <a:r>
              <a:rPr lang="el-GR" dirty="0"/>
              <a:t>λ</a:t>
            </a:r>
            <a:r>
              <a:rPr lang="en-US" dirty="0"/>
              <a:t>) </a:t>
            </a:r>
            <a:r>
              <a:rPr lang="en-US" dirty="0" smtClean="0"/>
              <a:t>Learning method applied for checkers</a:t>
            </a:r>
          </a:p>
          <a:p>
            <a:r>
              <a:rPr lang="en-US" dirty="0" smtClean="0"/>
              <a:t>Results obtained</a:t>
            </a:r>
          </a:p>
          <a:p>
            <a:r>
              <a:rPr lang="en-US" dirty="0" smtClean="0"/>
              <a:t>Summary </a:t>
            </a:r>
            <a:endParaRPr lang="en-US" dirty="0"/>
          </a:p>
          <a:p>
            <a:endParaRPr lang="en-US" dirty="0"/>
          </a:p>
          <a:p>
            <a:endParaRPr lang="en-US" dirty="0" smtClean="0"/>
          </a:p>
          <a:p>
            <a:endParaRPr lang="en-US" dirty="0" smtClean="0"/>
          </a:p>
          <a:p>
            <a:endParaRPr lang="en-US" dirty="0"/>
          </a:p>
        </p:txBody>
      </p:sp>
    </p:spTree>
    <p:extLst>
      <p:ext uri="{BB962C8B-B14F-4D97-AF65-F5344CB8AC3E}">
        <p14:creationId xmlns:p14="http://schemas.microsoft.com/office/powerpoint/2010/main" val="35130887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Introduction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Aim of the paper is to explore possibilities of using reinforcement learning commonly know as TD-Gammon for a game without random factors.</a:t>
            </a:r>
          </a:p>
          <a:p>
            <a:endParaRPr lang="en-US" dirty="0"/>
          </a:p>
          <a:p>
            <a:r>
              <a:rPr lang="en-US" dirty="0" smtClean="0"/>
              <a:t>The program discussed in this paper consists of  neural network that is trained on the basis of obtained reward to be an evaluation function for the game of the checkers by playing against itself.</a:t>
            </a:r>
          </a:p>
          <a:p>
            <a:endParaRPr lang="en-US" dirty="0"/>
          </a:p>
          <a:p>
            <a:r>
              <a:rPr lang="en-US" dirty="0" smtClean="0"/>
              <a:t>The programs gives possibilities to compare the TD learning with the other approach of supervised learning.</a:t>
            </a:r>
          </a:p>
          <a:p>
            <a:endParaRPr lang="en-US" dirty="0"/>
          </a:p>
          <a:p>
            <a:r>
              <a:rPr lang="en-US" dirty="0" smtClean="0"/>
              <a:t>This method of training multilayered neural networks is called TD(</a:t>
            </a:r>
            <a:r>
              <a:rPr lang="el-GR" dirty="0"/>
              <a:t>λ</a:t>
            </a:r>
            <a:r>
              <a:rPr lang="en-US" dirty="0" smtClean="0"/>
              <a:t>).</a:t>
            </a:r>
            <a:endParaRPr lang="en-US" dirty="0"/>
          </a:p>
        </p:txBody>
      </p:sp>
    </p:spTree>
    <p:extLst>
      <p:ext uri="{BB962C8B-B14F-4D97-AF65-F5344CB8AC3E}">
        <p14:creationId xmlns:p14="http://schemas.microsoft.com/office/powerpoint/2010/main" val="1537768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The article presents game learning program called checkers which uses TD(</a:t>
            </a:r>
            <a:r>
              <a:rPr lang="el-GR" dirty="0"/>
              <a:t>λ</a:t>
            </a:r>
            <a:r>
              <a:rPr lang="en-US" dirty="0" smtClean="0"/>
              <a:t>) learning method for feed forward neural network.</a:t>
            </a:r>
          </a:p>
          <a:p>
            <a:endParaRPr lang="en-US" dirty="0"/>
          </a:p>
          <a:p>
            <a:r>
              <a:rPr lang="en-US" dirty="0" smtClean="0"/>
              <a:t>A network learns and plays checkers by experiencing, achieving positive and negative rewards.</a:t>
            </a:r>
          </a:p>
          <a:p>
            <a:endParaRPr lang="en-US" dirty="0"/>
          </a:p>
          <a:p>
            <a:r>
              <a:rPr lang="en-US" dirty="0" smtClean="0"/>
              <a:t>Obtained results shows that our approach give satisfactory results TD(</a:t>
            </a:r>
            <a:r>
              <a:rPr lang="el-GR" dirty="0"/>
              <a:t>λ</a:t>
            </a:r>
            <a:r>
              <a:rPr lang="en-US" dirty="0" smtClean="0"/>
              <a:t>) used in TD-Gammon for backgammon can be successfully used for deterministic games.</a:t>
            </a:r>
            <a:endParaRPr lang="en-US" dirty="0"/>
          </a:p>
        </p:txBody>
      </p:sp>
    </p:spTree>
    <p:extLst>
      <p:ext uri="{BB962C8B-B14F-4D97-AF65-F5344CB8AC3E}">
        <p14:creationId xmlns:p14="http://schemas.microsoft.com/office/powerpoint/2010/main" val="3702323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Reinforcement Learning</a:t>
            </a:r>
            <a:endParaRPr lang="en-US" dirty="0"/>
          </a:p>
        </p:txBody>
      </p:sp>
      <p:sp>
        <p:nvSpPr>
          <p:cNvPr id="3" name="Content Placeholder 2"/>
          <p:cNvSpPr>
            <a:spLocks noGrp="1"/>
          </p:cNvSpPr>
          <p:nvPr>
            <p:ph idx="1"/>
          </p:nvPr>
        </p:nvSpPr>
        <p:spPr/>
        <p:txBody>
          <a:bodyPr>
            <a:normAutofit lnSpcReduction="10000"/>
          </a:bodyPr>
          <a:lstStyle/>
          <a:p>
            <a:r>
              <a:rPr lang="en-US" dirty="0" smtClean="0"/>
              <a:t>An agent observes an input state and produces an action.</a:t>
            </a:r>
          </a:p>
          <a:p>
            <a:r>
              <a:rPr lang="en-US" dirty="0" smtClean="0"/>
              <a:t>After this he receives some “reward” from the environment.</a:t>
            </a:r>
          </a:p>
          <a:p>
            <a:endParaRPr lang="en-US" dirty="0" smtClean="0"/>
          </a:p>
          <a:p>
            <a:r>
              <a:rPr lang="en-US" dirty="0" smtClean="0"/>
              <a:t>The reward indicates how good or bad was the output produces by the agent.</a:t>
            </a:r>
          </a:p>
          <a:p>
            <a:endParaRPr lang="en-US" dirty="0" smtClean="0"/>
          </a:p>
          <a:p>
            <a:r>
              <a:rPr lang="en-US" dirty="0" smtClean="0"/>
              <a:t>The goal of such learning is to produce the optimal action leading to maximal reward.</a:t>
            </a:r>
          </a:p>
          <a:p>
            <a:endParaRPr lang="en-US" dirty="0" smtClean="0"/>
          </a:p>
          <a:p>
            <a:r>
              <a:rPr lang="en-US" dirty="0" smtClean="0"/>
              <a:t>Often the reward is delayed, the reward is know at the end of the long sequence of input and output actions.</a:t>
            </a:r>
            <a:endParaRPr lang="en-US" dirty="0"/>
          </a:p>
        </p:txBody>
      </p:sp>
    </p:spTree>
    <p:extLst>
      <p:ext uri="{BB962C8B-B14F-4D97-AF65-F5344CB8AC3E}">
        <p14:creationId xmlns:p14="http://schemas.microsoft.com/office/powerpoint/2010/main" val="2002211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Backgammon</a:t>
            </a:r>
            <a:endParaRPr lang="en-US" dirty="0"/>
          </a:p>
        </p:txBody>
      </p:sp>
      <p:sp>
        <p:nvSpPr>
          <p:cNvPr id="3" name="Content Placeholder 2"/>
          <p:cNvSpPr>
            <a:spLocks noGrp="1"/>
          </p:cNvSpPr>
          <p:nvPr>
            <p:ph idx="1"/>
          </p:nvPr>
        </p:nvSpPr>
        <p:spPr/>
        <p:txBody>
          <a:bodyPr/>
          <a:lstStyle/>
          <a:p>
            <a:r>
              <a:rPr lang="en-US" dirty="0" smtClean="0"/>
              <a:t>Backgammon game has some features that are absent in the checkers game and they probably caused the TD- Gammon plays surprisingly good.</a:t>
            </a:r>
          </a:p>
          <a:p>
            <a:pPr marL="0" indent="0">
              <a:buNone/>
            </a:pPr>
            <a:endParaRPr lang="en-US" dirty="0" smtClean="0"/>
          </a:p>
          <a:p>
            <a:r>
              <a:rPr lang="en-US" dirty="0" smtClean="0"/>
              <a:t>1. One of them is stochastic nature of the task. It comes form random dice rolls, this assures a wide variability in the positions visited during whole training process.</a:t>
            </a:r>
          </a:p>
          <a:p>
            <a:endParaRPr lang="en-US" dirty="0" smtClean="0"/>
          </a:p>
          <a:p>
            <a:r>
              <a:rPr lang="en-US" dirty="0" smtClean="0"/>
              <a:t>2. The agent can explore more of the state space and discover new strategies.</a:t>
            </a:r>
            <a:endParaRPr lang="en-US" dirty="0"/>
          </a:p>
        </p:txBody>
      </p:sp>
    </p:spTree>
    <p:extLst>
      <p:ext uri="{BB962C8B-B14F-4D97-AF65-F5344CB8AC3E}">
        <p14:creationId xmlns:p14="http://schemas.microsoft.com/office/powerpoint/2010/main" val="1004018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Checkers </a:t>
            </a:r>
            <a:endParaRPr lang="en-US" dirty="0"/>
          </a:p>
        </p:txBody>
      </p:sp>
      <p:sp>
        <p:nvSpPr>
          <p:cNvPr id="3" name="Content Placeholder 2"/>
          <p:cNvSpPr>
            <a:spLocks noGrp="1"/>
          </p:cNvSpPr>
          <p:nvPr>
            <p:ph idx="1"/>
          </p:nvPr>
        </p:nvSpPr>
        <p:spPr/>
        <p:txBody>
          <a:bodyPr/>
          <a:lstStyle/>
          <a:p>
            <a:r>
              <a:rPr lang="en-US" dirty="0" smtClean="0"/>
              <a:t>Checkers is a deterministic game where self playing training can stop itself exploring only small part of stat space because the narrow range of different positions are produced.</a:t>
            </a:r>
          </a:p>
          <a:p>
            <a:endParaRPr lang="en-US" dirty="0" smtClean="0"/>
          </a:p>
          <a:p>
            <a:r>
              <a:rPr lang="en-US" dirty="0" smtClean="0"/>
              <a:t>Game is played on 10 x 10 board.</a:t>
            </a:r>
            <a:endParaRPr lang="en-US" dirty="0"/>
          </a:p>
        </p:txBody>
      </p:sp>
    </p:spTree>
    <p:extLst>
      <p:ext uri="{BB962C8B-B14F-4D97-AF65-F5344CB8AC3E}">
        <p14:creationId xmlns:p14="http://schemas.microsoft.com/office/powerpoint/2010/main" val="2374416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Feature Comparison</a:t>
            </a:r>
            <a:endParaRPr lang="en-US" dirty="0"/>
          </a:p>
        </p:txBody>
      </p:sp>
      <p:sp>
        <p:nvSpPr>
          <p:cNvPr id="3" name="Content Placeholder 2"/>
          <p:cNvSpPr>
            <a:spLocks noGrp="1"/>
          </p:cNvSpPr>
          <p:nvPr>
            <p:ph idx="1"/>
          </p:nvPr>
        </p:nvSpPr>
        <p:spPr/>
        <p:txBody>
          <a:bodyPr/>
          <a:lstStyle/>
          <a:p>
            <a:endParaRPr lang="en-US" dirty="0" smtClean="0"/>
          </a:p>
          <a:p>
            <a:r>
              <a:rPr lang="en-US" dirty="0" smtClean="0"/>
              <a:t>Another feature of backgammon is that for all playing strategies the sequence of moves will terminate (win or lost).</a:t>
            </a:r>
          </a:p>
          <a:p>
            <a:endParaRPr lang="en-US" dirty="0" smtClean="0"/>
          </a:p>
          <a:p>
            <a:r>
              <a:rPr lang="en-US" dirty="0" smtClean="0"/>
              <a:t>In deterministic games we can obtain cycles and in such case trained network is not able to learn because the final reward cannot be produced.</a:t>
            </a:r>
            <a:endParaRPr lang="en-US" dirty="0"/>
          </a:p>
        </p:txBody>
      </p:sp>
    </p:spTree>
    <p:extLst>
      <p:ext uri="{BB962C8B-B14F-4D97-AF65-F5344CB8AC3E}">
        <p14:creationId xmlns:p14="http://schemas.microsoft.com/office/powerpoint/2010/main" val="13780775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722</TotalTime>
  <Words>1687</Words>
  <Application>Microsoft Office PowerPoint</Application>
  <PresentationFormat>On-screen Show (4:3)</PresentationFormat>
  <Paragraphs>171</Paragraphs>
  <Slides>28</Slides>
  <Notes>5</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Clarity</vt:lpstr>
      <vt:lpstr>CHECKERS: TD(λ) LEARNING APPLIED FOR DETERMINISTIC GAME </vt:lpstr>
      <vt:lpstr>Introduction</vt:lpstr>
      <vt:lpstr>Discussion Topics</vt:lpstr>
      <vt:lpstr>Introduction</vt:lpstr>
      <vt:lpstr>Introduction</vt:lpstr>
      <vt:lpstr>Reinforcement Learning</vt:lpstr>
      <vt:lpstr>    Backgammon</vt:lpstr>
      <vt:lpstr>Checkers </vt:lpstr>
      <vt:lpstr>Feature Comparison</vt:lpstr>
      <vt:lpstr>The Problem</vt:lpstr>
      <vt:lpstr> Temporal Difference Learning  </vt:lpstr>
      <vt:lpstr>TD</vt:lpstr>
      <vt:lpstr>Modifications</vt:lpstr>
      <vt:lpstr>Modifications</vt:lpstr>
      <vt:lpstr>TD- learning used in “CHECKERS” program</vt:lpstr>
      <vt:lpstr>TD- learning used in “CHECKERS” program </vt:lpstr>
      <vt:lpstr>TD- learning used in “CHECKERS” program </vt:lpstr>
      <vt:lpstr>TD- learning used in “CHECKERS” program </vt:lpstr>
      <vt:lpstr>TD- learning used in “CHECKERS” program </vt:lpstr>
      <vt:lpstr>CHECKERS – TD(λ) learning method applied for checkers</vt:lpstr>
      <vt:lpstr> CHECKERS – TD(λ) learning method applied for checkers </vt:lpstr>
      <vt:lpstr> CHECKERS – TD(λ) learning method applied for checkers </vt:lpstr>
      <vt:lpstr>CHECKERS – TD(λ) learning method applied for checkers</vt:lpstr>
      <vt:lpstr>  CHECKERS – obtained results  </vt:lpstr>
      <vt:lpstr>   CHECKERS – obtained results   </vt:lpstr>
      <vt:lpstr>CHECKERS – obtained results</vt:lpstr>
      <vt:lpstr>Summary</vt:lpstr>
      <vt:lpstr>Summary</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CHECKERS: TD(λ) LEARNING APPLIED FOR DETERMINISTIC GAME </dc:title>
  <dc:creator>Saeed Lodhi</dc:creator>
  <cp:lastModifiedBy>Saeed Lodhi</cp:lastModifiedBy>
  <cp:revision>69</cp:revision>
  <dcterms:created xsi:type="dcterms:W3CDTF">2014-11-27T07:45:38Z</dcterms:created>
  <dcterms:modified xsi:type="dcterms:W3CDTF">2014-12-07T20:38:42Z</dcterms:modified>
</cp:coreProperties>
</file>